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6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E5F7"/>
    <a:srgbClr val="FFCDEE"/>
    <a:srgbClr val="FFE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70352" autoAdjust="0"/>
  </p:normalViewPr>
  <p:slideViewPr>
    <p:cSldViewPr snapToGrid="0">
      <p:cViewPr>
        <p:scale>
          <a:sx n="75" d="100"/>
          <a:sy n="75" d="100"/>
        </p:scale>
        <p:origin x="9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 w="25400">
          <a:noFill/>
        </a:ln>
        <a:effectLst/>
        <a:sp3d/>
      </c:spPr>
    </c:sideWall>
    <c:backWall>
      <c:thickness val="0"/>
      <c:spPr>
        <a:noFill/>
        <a:ln w="25400"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20000"/>
                  <a:lumOff val="80000"/>
                </a:schemeClr>
              </a:solidFill>
              <a:ln>
                <a:noFill/>
              </a:ln>
              <a:effectLst/>
              <a:sp3d/>
            </c:spPr>
          </c:dPt>
          <c:dPt>
            <c:idx val="1"/>
            <c:invertIfNegative val="0"/>
            <c:bubble3D val="0"/>
            <c:spPr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  <a:sp3d/>
            </c:spPr>
          </c:dPt>
          <c:dLbls>
            <c:dLbl>
              <c:idx val="0"/>
              <c:layout>
                <c:manualLayout>
                  <c:x val="0"/>
                  <c:y val="0.337500000000000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8.3333333333334095E-3"/>
                  <c:y val="0.3250000000000000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0833333333334096E-3"/>
                  <c:y val="0.3624999999999999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0833333333333333E-3"/>
                  <c:y val="0.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2016</c:v>
                </c:pt>
                <c:pt idx="1">
                  <c:v>2017</c:v>
                </c:pt>
                <c:pt idx="2">
                  <c:v>РФ</c:v>
                </c:pt>
                <c:pt idx="3">
                  <c:v>ДФО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11.1</c:v>
                </c:pt>
                <c:pt idx="1">
                  <c:v>10.9</c:v>
                </c:pt>
                <c:pt idx="2">
                  <c:v>11.5</c:v>
                </c:pt>
                <c:pt idx="3">
                  <c:v>12.1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46923216"/>
        <c:axId val="446923608"/>
        <c:axId val="0"/>
      </c:bar3DChart>
      <c:catAx>
        <c:axId val="4469232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46923608"/>
        <c:crosses val="autoZero"/>
        <c:auto val="1"/>
        <c:lblAlgn val="ctr"/>
        <c:lblOffset val="100"/>
        <c:noMultiLvlLbl val="0"/>
      </c:catAx>
      <c:valAx>
        <c:axId val="446923608"/>
        <c:scaling>
          <c:orientation val="minMax"/>
          <c:min val="2"/>
        </c:scaling>
        <c:delete val="1"/>
        <c:axPos val="l"/>
        <c:numFmt formatCode="General" sourceLinked="1"/>
        <c:majorTickMark val="none"/>
        <c:minorTickMark val="none"/>
        <c:tickLblPos val="nextTo"/>
        <c:crossAx val="446923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</c:spPr>
          <c:invertIfNegative val="0"/>
          <c:pictureOptions>
            <c:pictureFormat val="stretch"/>
          </c:pictureOptions>
          <c:dPt>
            <c:idx val="0"/>
            <c:invertIfNegative val="0"/>
            <c:bubble3D val="0"/>
            <c:spPr>
              <a:blipFill dpi="0" rotWithShape="1">
                <a:blip xmlns:r="http://schemas.openxmlformats.org/officeDocument/2006/relationships" r:embed="rId3"/>
                <a:srcRect/>
                <a:stretch>
                  <a:fillRect t="-26000"/>
                </a:stretch>
              </a:blipFill>
              <a:ln>
                <a:noFill/>
              </a:ln>
              <a:effectLst/>
            </c:spPr>
            <c:pictureOptions>
              <c:pictureFormat val="stretch"/>
            </c:pictureOptions>
          </c:dPt>
          <c:dPt>
            <c:idx val="1"/>
            <c:invertIfNegative val="0"/>
            <c:bubble3D val="0"/>
            <c:spPr>
              <a:blipFill dpi="0" rotWithShape="1">
                <a:blip xmlns:r="http://schemas.openxmlformats.org/officeDocument/2006/relationships" r:embed="rId3"/>
                <a:srcRect/>
                <a:stretch>
                  <a:fillRect t="-16000"/>
                </a:stretch>
              </a:blipFill>
              <a:ln>
                <a:noFill/>
              </a:ln>
              <a:effectLst/>
            </c:spPr>
            <c:pictureOptions>
              <c:pictureFormat val="stretch"/>
            </c:pictureOptions>
          </c:dPt>
          <c:dPt>
            <c:idx val="2"/>
            <c:invertIfNegative val="0"/>
            <c:bubble3D val="0"/>
            <c:spPr>
              <a:blipFill dpi="0" rotWithShape="1">
                <a:blip xmlns:r="http://schemas.openxmlformats.org/officeDocument/2006/relationships" r:embed="rId3"/>
                <a:srcRect/>
                <a:stretch>
                  <a:fillRect t="-13000"/>
                </a:stretch>
              </a:blipFill>
              <a:ln>
                <a:noFill/>
              </a:ln>
              <a:effectLst/>
            </c:spPr>
            <c:pictureOptions>
              <c:pictureFormat val="stretch"/>
            </c:pictureOptions>
          </c:dPt>
          <c:dLbls>
            <c:dLbl>
              <c:idx val="2"/>
              <c:layout>
                <c:manualLayout>
                  <c:x val="-2.3271265630686114E-2"/>
                  <c:y val="1.074978479269420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-54</c:v>
                </c:pt>
                <c:pt idx="1">
                  <c:v>-139</c:v>
                </c:pt>
                <c:pt idx="2">
                  <c:v>-28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0"/>
        <c:overlap val="-100"/>
        <c:axId val="457030448"/>
        <c:axId val="457031624"/>
      </c:barChart>
      <c:catAx>
        <c:axId val="457030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57031624"/>
        <c:crosses val="autoZero"/>
        <c:auto val="1"/>
        <c:lblAlgn val="ctr"/>
        <c:lblOffset val="100"/>
        <c:noMultiLvlLbl val="0"/>
      </c:catAx>
      <c:valAx>
        <c:axId val="457031624"/>
        <c:scaling>
          <c:orientation val="minMax"/>
          <c:max val="0"/>
          <c:min val="-140"/>
        </c:scaling>
        <c:delete val="1"/>
        <c:axPos val="l"/>
        <c:numFmt formatCode="General" sourceLinked="1"/>
        <c:majorTickMark val="none"/>
        <c:minorTickMark val="none"/>
        <c:tickLblPos val="nextTo"/>
        <c:crossAx val="457030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2D89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2016</c:v>
                </c:pt>
                <c:pt idx="1">
                  <c:v>2017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1619</c:v>
                </c:pt>
                <c:pt idx="1">
                  <c:v>1596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29"/>
        <c:axId val="530083552"/>
        <c:axId val="530082768"/>
      </c:barChart>
      <c:catAx>
        <c:axId val="5300835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rgbClr val="002D89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30082768"/>
        <c:crosses val="autoZero"/>
        <c:auto val="1"/>
        <c:lblAlgn val="ctr"/>
        <c:lblOffset val="100"/>
        <c:noMultiLvlLbl val="0"/>
      </c:catAx>
      <c:valAx>
        <c:axId val="530082768"/>
        <c:scaling>
          <c:orientation val="minMax"/>
          <c:max val="1650"/>
          <c:min val="850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out"/>
        <c:minorTickMark val="none"/>
        <c:tickLblPos val="nextTo"/>
        <c:crossAx val="530083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4.8611119085376049E-3"/>
                  <c:y val="0.48437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6033926527213509E-3"/>
                  <c:y val="0.3798302995589832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860894300482187E-3"/>
                  <c:y val="0.34450866095385979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2305</c:v>
                </c:pt>
                <c:pt idx="1">
                  <c:v>1540</c:v>
                </c:pt>
                <c:pt idx="2">
                  <c:v>1304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3"/>
        <c:overlap val="-27"/>
        <c:axId val="533400592"/>
        <c:axId val="533401768"/>
      </c:barChart>
      <c:catAx>
        <c:axId val="533400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33401768"/>
        <c:crosses val="autoZero"/>
        <c:auto val="1"/>
        <c:lblAlgn val="ctr"/>
        <c:lblOffset val="100"/>
        <c:noMultiLvlLbl val="0"/>
      </c:catAx>
      <c:valAx>
        <c:axId val="533401768"/>
        <c:scaling>
          <c:orientation val="minMax"/>
          <c:max val="2350"/>
          <c:min val="1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334005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92</c:v>
                </c:pt>
                <c:pt idx="1">
                  <c:v>743</c:v>
                </c:pt>
                <c:pt idx="2">
                  <c:v>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38"/>
        <c:holeSize val="6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470</c:v>
                </c:pt>
                <c:pt idx="1">
                  <c:v>605</c:v>
                </c:pt>
                <c:pt idx="2">
                  <c:v>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28"/>
        <c:holeSize val="6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458005552343675E-2"/>
          <c:y val="0.10265392553742195"/>
          <c:w val="0.95308398889531265"/>
          <c:h val="0.745455165256654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</c:v>
                </c:pt>
                <c:pt idx="1">
                  <c:v>21</c:v>
                </c:pt>
                <c:pt idx="2">
                  <c:v>31</c:v>
                </c:pt>
                <c:pt idx="3">
                  <c:v>38</c:v>
                </c:pt>
                <c:pt idx="4">
                  <c:v>70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"/>
        <c:overlap val="-27"/>
        <c:axId val="605968512"/>
        <c:axId val="605971648"/>
      </c:barChart>
      <c:catAx>
        <c:axId val="605968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accent6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05971648"/>
        <c:crosses val="autoZero"/>
        <c:auto val="1"/>
        <c:lblAlgn val="ctr"/>
        <c:lblOffset val="100"/>
        <c:noMultiLvlLbl val="0"/>
      </c:catAx>
      <c:valAx>
        <c:axId val="605971648"/>
        <c:scaling>
          <c:orientation val="minMax"/>
          <c:max val="70"/>
        </c:scaling>
        <c:delete val="1"/>
        <c:axPos val="l"/>
        <c:numFmt formatCode="General" sourceLinked="1"/>
        <c:majorTickMark val="out"/>
        <c:minorTickMark val="none"/>
        <c:tickLblPos val="nextTo"/>
        <c:crossAx val="60596851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54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658586009696788"/>
          <c:y val="0.1060974659211793"/>
          <c:w val="0.77905310829763064"/>
          <c:h val="0.7188526220958435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5"/>
          <c:dPt>
            <c:idx val="0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21472368233158121"/>
                  <c:y val="-1.694956694990811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accent6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accent3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Не наступаила беременность</c:v>
                </c:pt>
                <c:pt idx="1">
                  <c:v>Наступила беременность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322AED-BD1B-4B7A-8590-49B4E08105DD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7D844-5873-4C9E-BD34-D6CECA25F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503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Стимулирование рождаемости, профилактика абортов и расширение доступа к высокотехнологичным репродуктивным технологиям в 2017 году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D844-5873-4C9E-BD34-D6CECA25FD0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925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Стимулирование рождаемости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Прогнозируя последствия демографических процессов 90-х годов, когда в силу социальных потрясений снизилась рождаемость в стране, в 2007 году Правительством Российской Федерации приняты были меры по стимулированию рождаемости, так называемый «Материнский капитал»: выплаты на второго рожденного ребенка, который ежегодно индексируется (увеличивается).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Правительством Магаданской области так же были приняты меры по повышению рождаемости на региональном уровне.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Семьям, в которых, начиная с 01 января 2007 года родился третий (или последующий) ребенок, выплачивается региональный материнский (семейный) капитал. Размер капитала ежегодно повышается в зависимости от инфляции. Программа регионального материнского капитала пролонгирована до 2020 года.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Результатом  принятых мер явился рост числа 2х и 3х родов. Тенденция роста вторых и третьих родов сохраняется.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Законодательно установлены и другие меры демографически ориентированного характера.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D844-5873-4C9E-BD34-D6CECA25FD0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423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единовременные пособия в связи с рождением детей в семьях коренных малочисленных народов Севера, меры социальной поддержки многодетным семьям, единовременные и ежемесячные денежные выплаты для студенческих семей.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Семьям при рождении третьего (или последующего) ребенка, помимо предоставления (семейного) материнского капитала, проводятся ежемесячные денежные выплаты до достижения ребенком трех лет.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Семьям, в которых родилась двойня или тройня, с 2013 года производиться единовременная выплата.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Многодетные семьи имеют право на получение земельного участка в собственность бесплатно.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Предоставляется социальная выплата многодетным семьям, воспитывающим 4 и более детей до 18 лет, состоящих на учете нуждающихся в жилых помещениях, в рамках государственной программы Магаданской области «Обеспечение доступным и комфортным жильем жителей Магаданской области» на 2014-2020 годы».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каждого ребенка из многодетной семьи, воспитывающих  3 и более детей  до 18 лет, установлены ежемесячные денежные выплаты.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Ежегодно дети из многодетных семей бесплатно обеспечиваются путевками в оздоровительные  лагеря области в летний период. Многодетным семьям частично компенсируется  оплата коммунальных услуг, с 2016 года- компенсация расходов на оплату взносов на капитальный ремонт общего имущества в многоквартирном доме.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Меры социальной поддержки многодетным семьям предоставляются независимо от размера среднедушевых доходов.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D844-5873-4C9E-BD34-D6CECA25FD0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6828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Тем не менее, количество первых родов уменьшилось.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связи с этим, в 2015 году были внесены изменения в Закон Магаданской области «О дополнительных мерах социальной поддержки семей, имеющих детей» в части предоставления регионального материнского (семейного) капитала женщинам до 25 лет включительно, родившим первого ребенка.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2018 года  Правительством РФ также принята мера социальной поддержки при рождении первого ребенка.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Данная информация доводится до сведения  женщин и по линии министерства здравоохранения и демографической политики Магаданской области, социальным работником в женской консультации, распространением памяток и т.д.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Магаданской области в 2017 году показатель рождаемости составил 10,9 в сравнении с 2016 годом (11.1%</a:t>
            </a:r>
            <a:r>
              <a:rPr lang="ru-RU" sz="1200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он снизился на 1,8%.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СЛАЙД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(В Магаданской области в 2017 году показатель рождаемости составил 10,9 в сравнении с 2016 годом (11.1%</a:t>
            </a:r>
            <a:r>
              <a:rPr lang="ru-RU" sz="1200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он снизился на 1,8%.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родилось 1619 детей в 2016г и 1591 в 2017г), что на 28 новорожденных меньше. Начало спада рождаемости в Магаданской области началось в 2015 году, тогда количество новорожденных уменьшилось на 54 ребенка, пик спада в 2016 году уменьшение на 139 детей.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(Показатель ниже российского на 5,2% и ниже ДФО на 9,9%.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Показатель РФ – 11,5; ДФО – 12,1 на 1000 населения.)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Замедление темпов снижения рождаемости (на 28 детей), отмеченное в 2017 году можно рассматривать как начало стабилизации, которое стало возможным благодаря принимаемым как мерам социальной поддержки, так и медицинским мероприятиям, направленных на профилактику абортов и увеличение процедур экстракорпорального оплодотворения (ЭКО).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D844-5873-4C9E-BD34-D6CECA25FD0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402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Профилактика абортов -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резерв по увеличению рождаемости</a:t>
            </a:r>
            <a:r>
              <a:rPr lang="ru-RU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Благодаря проводимой планомерной работе по профилактике нежелательной беременности (бесплатное распространение противозачаточных средств, работа психологов, социального работника, медицинских сотрудников  женских консультаций, ежеквартальное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мониторирование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абортов МЗ и ДП и т.д.)  в Магаданской области количество абортов ежегодно снижается, с 2015 года  число родов превышает число абортов.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соответствии с протоколом рабочего совещания Правительства Магаданской области № 84-прс от 113.04.2017г «О проблемных вопросах демографии на территории Магаданской области», был проведен анализ прерываний беременности по каждому городскому округу за период 2014-2016гг. Представителями Правительства Магаданской области и министерства здравоохранения результаты анализа доведены до глав городских поселений, медицинских работников и общественности на выездных совещаниях. Усиление мер по профилактике абортов дали свои результаты.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2013 года (за 5 лет) количество абортов у женщин области уменьшилось на 43,4% или на 1001 медицинскую манипуляцию по прерыванию беременности, а в сравнении с предыдущим годом – на 15,4%.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Магаданской области создано добровольное общество по борьбе с абортами, куда вошли представители Магаданской Епархии, психолог, медицинские работники. Результат взаимодействия: в 2017 количество женщин, обратившихся в женские консультации за направлением на аборт 923, из них проконсультировано в кабинетах медико-социальной поддержки беременных женщин 831(90,0%), из числа проконсультированных 88 женщин приняли решение вынашивать беременность, что составило 10,6%. В 2016 году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предабортное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консультирование получили 654 женщины (58,2%) из них 49 (7,5%) женщин приняли решение вынашивать беременность.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СЛАЙД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2013 года (за 5 лет) количество абортов у женщин области уменьшилось на 43,4% или на 1001 аборт (с  2305  до 1304 абортов). За  2017 год количество абортов снизилось в сравнении с 2016 годом на 15,4% (с 1 540 до 1304) или на 236 аборта, наиболее высокое снижение ( 2013-7,1%; 2014-11,8%; 2015-10,4%; 2016-9,0%).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Магаданской области создано добровольное общество по борьбе с абортами, куда вошли представители Магаданской Епархии, психолог, медицинские работники. Результат взаимодействия: в 2017 количество женщин, обратившихся в женские консультации за направлением на аборт 923, из них проконсультировано в кабинетах медико-социальной поддержки беременных женщин 831(90,0%), из числа проконсультированных 88 женщин приняли решение вынашивать беременность, что составило 10,6%. В 2016 году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предабортное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консультирование получили 654 женщины (58,2%) из них 49 (7,5%) женщин приняли решение вынашивать беременность.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D844-5873-4C9E-BD34-D6CECA25FD0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60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Расширение доступа к высокотехнологичным репродуктивным технологиям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течение 2017 года вопросы расширения доступа и повышения эффективности  рассматривались на рабочих совещаниях министра здравоохранения и демографической политики Магаданской области, первого заместителя председателя правительства Магаданской области.  Откорректирован приказ Минздрава Магаданской области (№ 636 от 17.10.2016г) в части отбора и направления на проведение процедуры ЭКО. В частности, ведется реестр на сайте Минздрава Магаданской области в электронной версии, женщинам обеспечивается выбор медицинской организации, работающей в системе ОМС, выполняющих процедуру ЭКО.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Приказом от 02.02.2017г № 52  О комплексе мер, направленных на совершенствование организации медицинской помощи с использованием экстракорпорального оплодотворения: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-прописаны сроки обследования и лечения;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-мониторинг соблюдения сроков (создали банк данных женщин потенциальных на процедуру ЭКО);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план помесячного направления  на процедуру ЭКО;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-прописан обмен информации по процедурам ЭКО с ТФОМС;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заложили дополнительные финансовые средства на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дообследования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бесплодных пар запланированных в Государственной программе «Развитие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здравоохранение Магаданской области на 2017-2020гг», в Подпрограмме 4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«Охрана здоровья матери и ребенка» (452 000 рублей);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в доступной форме на сайте МЗ и ДП МО размещена информация о работе комиссии по отбору граждан на процедуру ЭКО за счет средств ОМС.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СЛАЙД</a:t>
            </a:r>
            <a:endParaRPr lang="ru-RU" dirty="0" smtClean="0">
              <a:effectLst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Магаданской области в 2017 году усилена работа по расширению доступа семейных пар к высокотехнологичной помощи с применением вспомогательных репродуктивных технологий (ЭКО): 2013г. прошли  процедуру ЭКО – 8 женщин, 2014г. – 21 женщина, 2015г. – 31 женщина, в 2016г.-38 женщин.</a:t>
            </a:r>
            <a:endParaRPr lang="ru-RU" dirty="0" smtClean="0">
              <a:effectLst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 12 мес. 2017 года процедуру ЭКО получили 70 женщин (при плане 70 процедур ЭКО или 100,0%) .</a:t>
            </a:r>
            <a:endParaRPr lang="ru-RU" dirty="0" smtClean="0">
              <a:effectLst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ru-RU" dirty="0" smtClean="0">
              <a:effectLst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На учет по беременности в 2017  году стали 23 пациентки,  и у 5 пациенток,  не ставших на учет, беременность прервалась в малых сроках. Эффективность  ЭКО составила 40,0%.  Родов в 2017 году у женщин получивших беременность за счет ЭКО по программе ОМС 13, родилось 20 детей. В  электронном листе ожидания на начало 2018 года находятся 63 женщины.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План на 2018 год 80 процедур ЭКО за счет средств ОМС.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D844-5873-4C9E-BD34-D6CECA25FD0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5808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Стимулирование рождаемости, профилактика абортов и расширение доступа к высокотехнологичным репродуктивным технологиям в 2017 году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D844-5873-4C9E-BD34-D6CECA25FD0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757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9BB7C-4B36-4A7E-8594-B52C1799D2F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0D79D-213C-428A-8CE1-040067C5D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855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9BB7C-4B36-4A7E-8594-B52C1799D2F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0D79D-213C-428A-8CE1-040067C5D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524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9BB7C-4B36-4A7E-8594-B52C1799D2F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0D79D-213C-428A-8CE1-040067C5D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929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9BB7C-4B36-4A7E-8594-B52C1799D2F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0D79D-213C-428A-8CE1-040067C5D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86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9BB7C-4B36-4A7E-8594-B52C1799D2F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0D79D-213C-428A-8CE1-040067C5D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872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9BB7C-4B36-4A7E-8594-B52C1799D2F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0D79D-213C-428A-8CE1-040067C5D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441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9BB7C-4B36-4A7E-8594-B52C1799D2F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0D79D-213C-428A-8CE1-040067C5D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219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9BB7C-4B36-4A7E-8594-B52C1799D2F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0D79D-213C-428A-8CE1-040067C5D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629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9BB7C-4B36-4A7E-8594-B52C1799D2F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0D79D-213C-428A-8CE1-040067C5D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526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9BB7C-4B36-4A7E-8594-B52C1799D2F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0D79D-213C-428A-8CE1-040067C5D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099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9BB7C-4B36-4A7E-8594-B52C1799D2F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0D79D-213C-428A-8CE1-040067C5D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806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9BB7C-4B36-4A7E-8594-B52C1799D2F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0D79D-213C-428A-8CE1-040067C5D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336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notesSlide" Target="../notesSlides/notesSlide5.xml"/><Relationship Id="rId7" Type="http://schemas.openxmlformats.org/officeDocument/2006/relationships/chart" Target="../charts/chart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package" Target="../embeddings/Microsoft_Excel_Worksheet5.xlsx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1524" y="388400"/>
            <a:ext cx="9197180" cy="56338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550818" y="1836056"/>
            <a:ext cx="5125253" cy="50727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-527555" y="6018427"/>
            <a:ext cx="11129072" cy="1156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араллелограмм 8"/>
          <p:cNvSpPr/>
          <p:nvPr/>
        </p:nvSpPr>
        <p:spPr>
          <a:xfrm>
            <a:off x="5534295" y="-24892"/>
            <a:ext cx="6943456" cy="1866216"/>
          </a:xfrm>
          <a:prstGeom prst="parallelogram">
            <a:avLst>
              <a:gd name="adj" fmla="val 104221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470405" y="6285127"/>
            <a:ext cx="11129072" cy="1156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646485" y="2665984"/>
            <a:ext cx="35075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Стимулирование рождаемости, профилактика абортов и расширение доступа к высокотехнологичным репродуктивным технологиям в 2017 году</a:t>
            </a:r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7717000" y="637942"/>
            <a:ext cx="2012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Г. Магадан</a:t>
            </a:r>
          </a:p>
          <a:p>
            <a:pPr algn="ctr"/>
            <a:r>
              <a:rPr lang="ru-RU" sz="1600" dirty="0" smtClean="0"/>
              <a:t>Февраль, 2018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90055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СТИМУЛИРОВАНИЕ РОЖДАЕМОСТИ</a:t>
            </a:r>
            <a:endParaRPr lang="ru-RU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9096701"/>
              </p:ext>
            </p:extLst>
          </p:nvPr>
        </p:nvGraphicFramePr>
        <p:xfrm>
          <a:off x="0" y="3771935"/>
          <a:ext cx="9144000" cy="30860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9710"/>
                <a:gridCol w="5674290"/>
              </a:tblGrid>
              <a:tr h="3086065"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РЕЗУЛЬТАТ  </a:t>
                      </a:r>
                    </a:p>
                    <a:p>
                      <a:pPr algn="ctr"/>
                      <a:r>
                        <a:rPr lang="ru-RU" sz="2400" u="sng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ПРИНЯТЫХ МЕР </a:t>
                      </a:r>
                    </a:p>
                    <a:p>
                      <a:pPr algn="ctr"/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рост числа </a:t>
                      </a:r>
                    </a:p>
                    <a:p>
                      <a:pPr algn="ctr"/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вторых и третьих родов</a:t>
                      </a:r>
                    </a:p>
                    <a:p>
                      <a:pPr algn="ctr"/>
                      <a:endParaRPr lang="ru-RU" sz="2000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2400" b="1" u="sng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ТЕНДЕНЦИЯ</a:t>
                      </a: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роста вторых и третьих родов сохраняется</a:t>
                      </a:r>
                      <a:endParaRPr lang="ru-RU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0" y="513567"/>
            <a:ext cx="8830849" cy="851770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" y="513567"/>
            <a:ext cx="6588690" cy="85177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" y="513567"/>
            <a:ext cx="3294344" cy="85177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" y="513567"/>
            <a:ext cx="2079320" cy="85177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020494"/>
              </p:ext>
            </p:extLst>
          </p:nvPr>
        </p:nvGraphicFramePr>
        <p:xfrm>
          <a:off x="0" y="845855"/>
          <a:ext cx="91440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1196236"/>
                <a:gridCol w="3375764"/>
                <a:gridCol w="2286000"/>
              </a:tblGrid>
              <a:tr h="75353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УРОВЕНЬ</a:t>
                      </a:r>
                      <a:endParaRPr lang="ru-RU" sz="24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ГОД</a:t>
                      </a:r>
                      <a:endParaRPr lang="ru-RU" sz="24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МЕРА СТИМУЛИРОВАНИЯ</a:t>
                      </a:r>
                      <a:endParaRPr lang="ru-RU" sz="2400" b="1" kern="1200" dirty="0">
                        <a:solidFill>
                          <a:schemeClr val="tx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ИНДЕКСАЦИЯ</a:t>
                      </a:r>
                      <a:endParaRPr lang="ru-RU" sz="2400" b="1" kern="1200" dirty="0">
                        <a:solidFill>
                          <a:schemeClr val="tx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</a:tr>
              <a:tr h="753533">
                <a:tc>
                  <a:txBody>
                    <a:bodyPr/>
                    <a:lstStyle/>
                    <a:p>
                      <a:pPr algn="ctr"/>
                      <a:r>
                        <a:rPr lang="ru-RU" sz="2000" b="1" u="none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ФЕДЕРАЛЬНЫЙ</a:t>
                      </a:r>
                      <a:endParaRPr lang="ru-RU" sz="2000" b="1" u="none" kern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С 2007 года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Материнский</a:t>
                      </a:r>
                      <a:r>
                        <a:rPr lang="ru-RU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капитал при рождении 2 рожденного ребенка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E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b="1" u="sng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ЕЖЕГОДНО </a:t>
                      </a:r>
                      <a:r>
                        <a:rPr lang="ru-RU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индексируется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753533">
                <a:tc>
                  <a:txBody>
                    <a:bodyPr/>
                    <a:lstStyle/>
                    <a:p>
                      <a:pPr algn="ctr"/>
                      <a:r>
                        <a:rPr lang="ru-RU" sz="2000" b="1" u="none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РЕГИОНАЛЬНЫЙ</a:t>
                      </a:r>
                      <a:endParaRPr lang="ru-RU" sz="2000" b="1" u="none" kern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5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Региональный материнский (семейный)</a:t>
                      </a:r>
                      <a:r>
                        <a:rPr lang="ru-RU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при рождении третьего или последующего ребенка капитал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6" name="Стрелка вниз 15"/>
          <p:cNvSpPr/>
          <p:nvPr/>
        </p:nvSpPr>
        <p:spPr>
          <a:xfrm flipV="1">
            <a:off x="6951945" y="1697625"/>
            <a:ext cx="2091847" cy="2004164"/>
          </a:xfrm>
          <a:prstGeom prst="downArrow">
            <a:avLst>
              <a:gd name="adj1" fmla="val 77273"/>
              <a:gd name="adj2" fmla="val 50000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166" y="3771934"/>
            <a:ext cx="5312626" cy="379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45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385873"/>
              </p:ext>
            </p:extLst>
          </p:nvPr>
        </p:nvGraphicFramePr>
        <p:xfrm>
          <a:off x="0" y="0"/>
          <a:ext cx="9144000" cy="7100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789"/>
                <a:gridCol w="6839211"/>
              </a:tblGrid>
              <a:tr h="400357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МЕРЫ СОЦИАЛЬНОЙ ПОДДЕРЖКИ</a:t>
                      </a:r>
                      <a:endParaRPr lang="ru-RU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120107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 </a:t>
                      </a:r>
                      <a:r>
                        <a:rPr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рождении третьего (или последующего) ребенка</a:t>
                      </a:r>
                      <a:endParaRPr lang="ru-RU" sz="1800" b="1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ежемесячные денежные выплаты до достижения ребенком </a:t>
                      </a:r>
                      <a:r>
                        <a:rPr lang="ru-RU" sz="18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лет</a:t>
                      </a:r>
                      <a:endParaRPr lang="ru-RU" sz="180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98022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 рождении двойни или тройни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единовременная выплата (с 2013 года)</a:t>
                      </a:r>
                      <a:endParaRPr lang="ru-RU" sz="180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8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98011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Студенческим семьям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единовременные и ежемесячные денежные выплаты </a:t>
                      </a:r>
                      <a:endParaRPr lang="ru-RU" sz="18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166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Семьям коренных малочисленных народов Севера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единовременные пособия в связи с рождением детей </a:t>
                      </a:r>
                      <a:endParaRPr lang="ru-RU" sz="18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4887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Многодетным семьям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500" i="1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i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Меры социальной поддержки многодетным семьям предоставляются </a:t>
                      </a:r>
                      <a:r>
                        <a:rPr lang="ru-RU" sz="1500" i="1" u="sng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независимо</a:t>
                      </a:r>
                      <a:r>
                        <a:rPr lang="ru-RU" sz="1500" i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от размера среднедушевых </a:t>
                      </a:r>
                      <a:r>
                        <a:rPr lang="ru-RU" sz="1500" i="1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доходо</a:t>
                      </a:r>
                      <a:r>
                        <a:rPr lang="ru-RU" sz="1500" i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1500" b="1" i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предоставляется право на получение земельного участка в собственность бесплатно</a:t>
                      </a:r>
                      <a:endParaRPr lang="ru-RU" sz="160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ежемесячные денежные выплаты (каждого ребенка из многодетной семьи, воспитывающих  3 и более детей  до 18 лет)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социальная выплата  (семьям, воспитывающим 4 и более детей до 18 лет, состоящих на учете нуждающихся в жилых помещениях)</a:t>
                      </a:r>
                      <a:endParaRPr lang="ru-RU" sz="160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ежегодно бесплатно обеспечиваются путевками для детей в оздоровительные  лагеря области в летний период</a:t>
                      </a:r>
                      <a:endParaRPr lang="ru-RU" sz="160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частично компенсируется  оплата коммунальных услуг, с 2016 года- компенсация расходов на оплату взносов на капитальный ремонт общего имущества в многоквартирном доме</a:t>
                      </a:r>
                      <a:endParaRPr lang="ru-RU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71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339716"/>
              </p:ext>
            </p:extLst>
          </p:nvPr>
        </p:nvGraphicFramePr>
        <p:xfrm>
          <a:off x="0" y="400110"/>
          <a:ext cx="9144000" cy="6470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3669109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КОЛИЧЕСТВО ПЕРВЫХ РОДОВ УМЕНЬШИЛОСЬ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связи с этим:</a:t>
                      </a:r>
                    </a:p>
                    <a:p>
                      <a:pPr algn="ctr"/>
                      <a:r>
                        <a:rPr lang="ru-RU" sz="17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  <a:endParaRPr lang="ru-RU" sz="1700" b="0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 2015 года предоставления женщинам, родившим первого ребенка до 25 лет включительно, предоставляется региональный материнский (семейный) капитал </a:t>
                      </a:r>
                    </a:p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</a:p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 2018 года  Правительством РФ также принята мера социальной поддержки при рождении первого ребенка</a:t>
                      </a:r>
                    </a:p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</a:p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Информация доводится до сведения  женщин и по линии министерства здравоохранения и демографической политики Магаданской области</a:t>
                      </a:r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ПОКАЗАТЕЛЬ РОЖДАЕМОСТИ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01481"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РОЖДАЕМОСТЬ В МАГАДАНСКОЙ ОБЛАСТИ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СНИЖЕНИЕ КОЛИЧЕСТВА НОВОРОЖДЕННЫХ</a:t>
                      </a:r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РОЖДАЕМОСТЬ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38286" y="1204684"/>
            <a:ext cx="2664460" cy="2741149"/>
          </a:xfrm>
          <a:prstGeom prst="rect">
            <a:avLst/>
          </a:prstGeom>
          <a:gradFill flip="none" rotWithShape="1">
            <a:gsLst>
              <a:gs pos="61000">
                <a:srgbClr val="E3D0F1">
                  <a:alpha val="23000"/>
                </a:srgbClr>
              </a:gs>
              <a:gs pos="0">
                <a:schemeClr val="tx1">
                  <a:lumMod val="20000"/>
                  <a:lumOff val="80000"/>
                </a:schemeClr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Магаданская область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040148512"/>
              </p:ext>
            </p:extLst>
          </p:nvPr>
        </p:nvGraphicFramePr>
        <p:xfrm>
          <a:off x="3048000" y="1074056"/>
          <a:ext cx="6096000" cy="2612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Прямоугольная выноска 18"/>
          <p:cNvSpPr/>
          <p:nvPr/>
        </p:nvSpPr>
        <p:spPr>
          <a:xfrm>
            <a:off x="4702628" y="892627"/>
            <a:ext cx="2743200" cy="566057"/>
          </a:xfrm>
          <a:prstGeom prst="wedgeRectCallout">
            <a:avLst>
              <a:gd name="adj1" fmla="val -19027"/>
              <a:gd name="adj2" fmla="val 106089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Ниже РФ </a:t>
            </a:r>
            <a:r>
              <a:rPr lang="ru-RU" dirty="0">
                <a:solidFill>
                  <a:schemeClr val="tx1"/>
                </a:solidFill>
              </a:rPr>
              <a:t>на 5,2% 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Ниже </a:t>
            </a:r>
            <a:r>
              <a:rPr lang="ru-RU" dirty="0">
                <a:solidFill>
                  <a:schemeClr val="tx1"/>
                </a:solidFill>
              </a:rPr>
              <a:t>ДФО на 9,9</a:t>
            </a:r>
            <a:r>
              <a:rPr lang="ru-RU" dirty="0" smtClean="0">
                <a:solidFill>
                  <a:schemeClr val="tx1"/>
                </a:solidFill>
              </a:rPr>
              <a:t>%</a:t>
            </a:r>
            <a:endParaRPr lang="ru-RU" dirty="0"/>
          </a:p>
        </p:txBody>
      </p:sp>
      <p:graphicFrame>
        <p:nvGraphicFramePr>
          <p:cNvPr id="22" name="Диаграмма 21"/>
          <p:cNvGraphicFramePr/>
          <p:nvPr>
            <p:extLst>
              <p:ext uri="{D42A27DB-BD31-4B8C-83A1-F6EECF244321}">
                <p14:modId xmlns:p14="http://schemas.microsoft.com/office/powerpoint/2010/main" val="2979737724"/>
              </p:ext>
            </p:extLst>
          </p:nvPr>
        </p:nvGraphicFramePr>
        <p:xfrm>
          <a:off x="6255656" y="4687476"/>
          <a:ext cx="2728687" cy="205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6" name="Диаграмма 25"/>
          <p:cNvGraphicFramePr/>
          <p:nvPr>
            <p:extLst>
              <p:ext uri="{D42A27DB-BD31-4B8C-83A1-F6EECF244321}">
                <p14:modId xmlns:p14="http://schemas.microsoft.com/office/powerpoint/2010/main" val="3535882324"/>
              </p:ext>
            </p:extLst>
          </p:nvPr>
        </p:nvGraphicFramePr>
        <p:xfrm>
          <a:off x="3151780" y="4687476"/>
          <a:ext cx="2850966" cy="2090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77732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ПРОФИЛАКТИКА АБОРТОВ</a:t>
            </a:r>
            <a:endParaRPr lang="ru-RU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505321"/>
              </p:ext>
            </p:extLst>
          </p:nvPr>
        </p:nvGraphicFramePr>
        <p:xfrm>
          <a:off x="0" y="400108"/>
          <a:ext cx="9144000" cy="64796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306880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КОЛИЧЕСТВО АБОРТОВ В </a:t>
                      </a:r>
                      <a:r>
                        <a:rPr lang="ru-RU" sz="2000" u="sng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ДИНАМИКЕ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u="sng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3410857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ПРОФИЛАКТИКА АБОРТОВ – </a:t>
                      </a:r>
                    </a:p>
                    <a:p>
                      <a:pPr algn="ctr"/>
                      <a:r>
                        <a:rPr lang="ru-RU" sz="2400" b="1" i="0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РЕЗЕРВ ПО УВЕЛИЧЕНИЮ РОЖДАЕМОСТИ</a:t>
                      </a:r>
                      <a:endParaRPr lang="ru-RU" sz="2400" b="1" i="0" u="none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Магаданской области создано добровольное общество по борьбе с абортами </a:t>
                      </a:r>
                    </a:p>
                    <a:p>
                      <a:pPr algn="ctr"/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его составе: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представители Магаданской Епархии,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психолог,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медицинские работники</a:t>
                      </a:r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566317833"/>
              </p:ext>
            </p:extLst>
          </p:nvPr>
        </p:nvGraphicFramePr>
        <p:xfrm>
          <a:off x="261257" y="634999"/>
          <a:ext cx="2075544" cy="27794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Прямоугольная выноска 6"/>
          <p:cNvSpPr/>
          <p:nvPr/>
        </p:nvSpPr>
        <p:spPr>
          <a:xfrm>
            <a:off x="2481941" y="1146095"/>
            <a:ext cx="3507465" cy="1863082"/>
          </a:xfrm>
          <a:prstGeom prst="wedgeRectCallout">
            <a:avLst>
              <a:gd name="adj1" fmla="val -63909"/>
              <a:gd name="adj2" fmla="val -10576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2594381"/>
              </p:ext>
            </p:extLst>
          </p:nvPr>
        </p:nvGraphicFramePr>
        <p:xfrm>
          <a:off x="2598058" y="1227931"/>
          <a:ext cx="3270245" cy="170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Worksheet" r:id="rId5" imgW="2752641" imgH="1438183" progId="Excel.Sheet.12">
                  <p:embed/>
                </p:oleObj>
              </mc:Choice>
              <mc:Fallback>
                <p:oleObj name="Worksheet" r:id="rId5" imgW="2752641" imgH="143818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98058" y="1227931"/>
                        <a:ext cx="3270245" cy="1708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598285869"/>
              </p:ext>
            </p:extLst>
          </p:nvPr>
        </p:nvGraphicFramePr>
        <p:xfrm>
          <a:off x="5457370" y="3779340"/>
          <a:ext cx="4319264" cy="3107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3" name="TextBox 12"/>
          <p:cNvSpPr txBox="1"/>
          <p:nvPr/>
        </p:nvSpPr>
        <p:spPr>
          <a:xfrm rot="3126645">
            <a:off x="6300373" y="4244400"/>
            <a:ext cx="2494112" cy="2264650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1462287"/>
              </a:avLst>
            </a:prstTxWarp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Проконсультирована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831 женщина (90%)</a:t>
            </a:r>
            <a:endParaRPr lang="ru-RU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395501" y="4388182"/>
            <a:ext cx="2439269" cy="191903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u="sng" dirty="0" smtClean="0"/>
              <a:t>2017 год</a:t>
            </a:r>
          </a:p>
          <a:p>
            <a:pPr algn="ctr"/>
            <a:r>
              <a:rPr lang="ru-RU" sz="1600" dirty="0" smtClean="0"/>
              <a:t>За направлением на аборт обратилось</a:t>
            </a:r>
            <a:r>
              <a:rPr lang="ru-RU" dirty="0" smtClean="0"/>
              <a:t> </a:t>
            </a:r>
          </a:p>
          <a:p>
            <a:pPr algn="ctr"/>
            <a:r>
              <a:rPr lang="ru-RU" b="1" dirty="0" smtClean="0"/>
              <a:t>923</a:t>
            </a:r>
          </a:p>
          <a:p>
            <a:pPr algn="ctr"/>
            <a:r>
              <a:rPr lang="ru-RU" b="1" dirty="0" smtClean="0"/>
              <a:t>женщины</a:t>
            </a:r>
            <a:endParaRPr lang="ru-RU" b="1" dirty="0"/>
          </a:p>
        </p:txBody>
      </p:sp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val="3918885008"/>
              </p:ext>
            </p:extLst>
          </p:nvPr>
        </p:nvGraphicFramePr>
        <p:xfrm>
          <a:off x="5457370" y="-13235"/>
          <a:ext cx="4319264" cy="3107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6" name="TextBox 15"/>
          <p:cNvSpPr txBox="1"/>
          <p:nvPr/>
        </p:nvSpPr>
        <p:spPr>
          <a:xfrm rot="18623767">
            <a:off x="6397108" y="430410"/>
            <a:ext cx="2494112" cy="2264650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1462287"/>
              </a:avLst>
            </a:prstTxWarp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Проконсультировано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654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женщины (58,2%)</a:t>
            </a:r>
            <a:endParaRPr lang="ru-RU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439042" y="625399"/>
            <a:ext cx="2439269" cy="191903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u="sng" dirty="0" smtClean="0"/>
              <a:t>2016 год</a:t>
            </a:r>
          </a:p>
          <a:p>
            <a:pPr algn="ctr"/>
            <a:r>
              <a:rPr lang="ru-RU" sz="1600" dirty="0" smtClean="0"/>
              <a:t>За направлением на аборт обратилось</a:t>
            </a:r>
            <a:r>
              <a:rPr lang="ru-RU" dirty="0" smtClean="0"/>
              <a:t> </a:t>
            </a:r>
          </a:p>
          <a:p>
            <a:pPr algn="ctr"/>
            <a:r>
              <a:rPr lang="ru-RU" b="1" dirty="0" smtClean="0"/>
              <a:t>1124</a:t>
            </a:r>
          </a:p>
          <a:p>
            <a:pPr algn="ctr"/>
            <a:r>
              <a:rPr lang="ru-RU" b="1" dirty="0" smtClean="0"/>
              <a:t> женщины</a:t>
            </a:r>
            <a:endParaRPr lang="ru-RU" b="1" dirty="0"/>
          </a:p>
        </p:txBody>
      </p:sp>
      <p:sp>
        <p:nvSpPr>
          <p:cNvPr id="18" name="Прямоугольная выноска 17"/>
          <p:cNvSpPr/>
          <p:nvPr/>
        </p:nvSpPr>
        <p:spPr>
          <a:xfrm>
            <a:off x="6175829" y="3039138"/>
            <a:ext cx="1560286" cy="404375"/>
          </a:xfrm>
          <a:prstGeom prst="wedgeRectCallout">
            <a:avLst>
              <a:gd name="adj1" fmla="val -22320"/>
              <a:gd name="adj2" fmla="val -1817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1600" dirty="0">
                <a:solidFill>
                  <a:schemeClr val="bg2">
                    <a:lumMod val="10000"/>
                  </a:schemeClr>
                </a:solidFill>
              </a:rPr>
              <a:t>49 женщин (7,5%) </a:t>
            </a:r>
          </a:p>
        </p:txBody>
      </p:sp>
      <p:sp>
        <p:nvSpPr>
          <p:cNvPr id="19" name="Прямоугольная выноска 18"/>
          <p:cNvSpPr/>
          <p:nvPr/>
        </p:nvSpPr>
        <p:spPr>
          <a:xfrm>
            <a:off x="6175829" y="3457837"/>
            <a:ext cx="1560286" cy="407308"/>
          </a:xfrm>
          <a:prstGeom prst="wedgeRectCallout">
            <a:avLst>
              <a:gd name="adj1" fmla="val -20172"/>
              <a:gd name="adj2" fmla="val 1587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</a:rPr>
              <a:t>88 женщин (10,6%) </a:t>
            </a:r>
            <a:endParaRPr lang="ru-RU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736115" y="3038205"/>
            <a:ext cx="1315804" cy="8269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pc="-70" dirty="0" smtClean="0">
                <a:solidFill>
                  <a:schemeClr val="bg2">
                    <a:lumMod val="10000"/>
                  </a:schemeClr>
                </a:solidFill>
              </a:rPr>
              <a:t>Решили вынашивать беременность</a:t>
            </a:r>
            <a:endParaRPr lang="ru-RU" sz="1400" b="1" spc="-7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50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ВЫСОКОТЕХНОЛОГИЧНЫЕ РЕПРОДУКТИВНЫЕ ТЕХНОЛОГИИ</a:t>
            </a:r>
            <a:endParaRPr lang="ru-RU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725184"/>
              </p:ext>
            </p:extLst>
          </p:nvPr>
        </p:nvGraphicFramePr>
        <p:xfrm>
          <a:off x="1" y="2"/>
          <a:ext cx="9144000" cy="69546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3464544"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</a:t>
                      </a:r>
                      <a:r>
                        <a:rPr lang="ru-RU" sz="2400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дообследования</a:t>
                      </a:r>
                      <a:r>
                        <a:rPr lang="ru-RU" sz="2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lang="ru-RU" sz="2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бесплодных пар запланированы дополнительный финансовые</a:t>
                      </a:r>
                      <a:r>
                        <a:rPr lang="ru-RU" sz="2400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средства</a:t>
                      </a:r>
                    </a:p>
                    <a:p>
                      <a:pPr algn="ctr"/>
                      <a:endParaRPr lang="ru-RU" sz="2400" kern="1200" baseline="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28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452 000 рублей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466479"/>
                          </a:solidFill>
                        </a:rPr>
                        <a:t>Количество проведенных процедур ЭКО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43667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 электронном листе ожидания на начало 2018 года находятся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 женщины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ПЛАН НА 2018 ГОД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 процедур ЭКО за счет средств ОМС</a:t>
                      </a:r>
                      <a:endParaRPr lang="ru-RU" sz="2000" b="1" kern="120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Проведение ЭКО в 2017 году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accent4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9464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Эффективность ЭКО 40%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8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Количество родов - 13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8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Родилось 20 детей</a:t>
                      </a:r>
                      <a:endParaRPr lang="ru-RU" sz="28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719083874"/>
              </p:ext>
            </p:extLst>
          </p:nvPr>
        </p:nvGraphicFramePr>
        <p:xfrm>
          <a:off x="3188677" y="494566"/>
          <a:ext cx="5955323" cy="28454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7669078" y="1679153"/>
            <a:ext cx="15105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177800" dist="38100" dir="2700000" sx="101000" sy="101000" algn="tl">
                    <a:srgbClr val="000000">
                      <a:alpha val="71000"/>
                    </a:srgbClr>
                  </a:outerShdw>
                </a:effectLst>
              </a:rPr>
              <a:t>План</a:t>
            </a:r>
            <a:endParaRPr lang="ru-RU" sz="2000" b="1" dirty="0">
              <a:solidFill>
                <a:schemeClr val="bg1"/>
              </a:solidFill>
              <a:effectLst>
                <a:outerShdw blurRad="177800" dist="38100" dir="2700000" sx="101000" sy="101000" algn="tl">
                  <a:srgbClr val="000000">
                    <a:alpha val="71000"/>
                  </a:srgbClr>
                </a:outerShdw>
              </a:effectLst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672547758"/>
              </p:ext>
            </p:extLst>
          </p:nvPr>
        </p:nvGraphicFramePr>
        <p:xfrm>
          <a:off x="3063240" y="4045212"/>
          <a:ext cx="2941180" cy="2146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7" name="Группа 6"/>
          <p:cNvGrpSpPr/>
          <p:nvPr/>
        </p:nvGrpSpPr>
        <p:grpSpPr>
          <a:xfrm>
            <a:off x="5036457" y="421996"/>
            <a:ext cx="2931887" cy="782691"/>
            <a:chOff x="5036457" y="494566"/>
            <a:chExt cx="2931887" cy="782691"/>
          </a:xfrm>
        </p:grpSpPr>
        <p:sp>
          <p:nvSpPr>
            <p:cNvPr id="8" name="Стрелка вправо 7"/>
            <p:cNvSpPr/>
            <p:nvPr/>
          </p:nvSpPr>
          <p:spPr>
            <a:xfrm>
              <a:off x="5036457" y="494566"/>
              <a:ext cx="2931886" cy="782691"/>
            </a:xfrm>
            <a:prstGeom prst="rightArrow">
              <a:avLst>
                <a:gd name="adj1" fmla="val 50000"/>
                <a:gd name="adj2" fmla="val 66690"/>
              </a:avLst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050972" y="701245"/>
              <a:ext cx="29173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accent6">
                      <a:lumMod val="75000"/>
                    </a:schemeClr>
                  </a:solidFill>
                </a:rPr>
                <a:t>Выполнение плана 100%</a:t>
              </a:r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363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33" r="33646"/>
          <a:stretch/>
        </p:blipFill>
        <p:spPr>
          <a:xfrm>
            <a:off x="-114301" y="-148727"/>
            <a:ext cx="7620001" cy="6282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550818" y="1836056"/>
            <a:ext cx="5125253" cy="50727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-527555" y="6018427"/>
            <a:ext cx="11129072" cy="1156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араллелограмм 8"/>
          <p:cNvSpPr/>
          <p:nvPr/>
        </p:nvSpPr>
        <p:spPr>
          <a:xfrm>
            <a:off x="5534295" y="-24892"/>
            <a:ext cx="6943456" cy="1866216"/>
          </a:xfrm>
          <a:prstGeom prst="parallelogram">
            <a:avLst>
              <a:gd name="adj" fmla="val 104221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470405" y="6285127"/>
            <a:ext cx="11129072" cy="1156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498435" y="3125932"/>
            <a:ext cx="350758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СПАСИБО</a:t>
            </a:r>
          </a:p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ЗА ВНИМАНИЕ</a:t>
            </a:r>
            <a:r>
              <a:rPr lang="ru-RU" sz="4000" b="1" dirty="0" smtClean="0">
                <a:solidFill>
                  <a:schemeClr val="bg1"/>
                </a:solidFill>
              </a:rPr>
              <a:t>!</a:t>
            </a:r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7717000" y="637942"/>
            <a:ext cx="2012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Г. Магадан</a:t>
            </a:r>
          </a:p>
          <a:p>
            <a:pPr algn="ctr"/>
            <a:r>
              <a:rPr lang="ru-RU" sz="1600" dirty="0" smtClean="0"/>
              <a:t>Февраль, 2018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54545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metro2">
      <a:dk1>
        <a:srgbClr val="7030A0"/>
      </a:dk1>
      <a:lt1>
        <a:sysClr val="window" lastClr="FFFFFF"/>
      </a:lt1>
      <a:dk2>
        <a:srgbClr val="997339"/>
      </a:dk2>
      <a:lt2>
        <a:srgbClr val="E3D0F1"/>
      </a:lt2>
      <a:accent1>
        <a:srgbClr val="9EFF9E"/>
      </a:accent1>
      <a:accent2>
        <a:srgbClr val="7030A0"/>
      </a:accent2>
      <a:accent3>
        <a:srgbClr val="FFD965"/>
      </a:accent3>
      <a:accent4>
        <a:srgbClr val="FF66CC"/>
      </a:accent4>
      <a:accent5>
        <a:srgbClr val="604878"/>
      </a:accent5>
      <a:accent6>
        <a:srgbClr val="997339"/>
      </a:accent6>
      <a:hlink>
        <a:srgbClr val="4EA5D8"/>
      </a:hlink>
      <a:folHlink>
        <a:srgbClr val="002060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300</TotalTime>
  <Words>1686</Words>
  <Application>Microsoft Office PowerPoint</Application>
  <PresentationFormat>Экран (4:3)</PresentationFormat>
  <Paragraphs>174</Paragraphs>
  <Slides>7</Slides>
  <Notes>7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Microsoft Excel Worksheet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Павел</cp:lastModifiedBy>
  <cp:revision>21</cp:revision>
  <dcterms:created xsi:type="dcterms:W3CDTF">2018-02-01T07:49:29Z</dcterms:created>
  <dcterms:modified xsi:type="dcterms:W3CDTF">2018-02-01T12:50:01Z</dcterms:modified>
</cp:coreProperties>
</file>