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FF0"/>
    <a:srgbClr val="DFFFDF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78250" autoAdjust="0"/>
  </p:normalViewPr>
  <p:slideViewPr>
    <p:cSldViewPr snapToGrid="0">
      <p:cViewPr>
        <p:scale>
          <a:sx n="75" d="100"/>
          <a:sy n="75" d="100"/>
        </p:scale>
        <p:origin x="84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1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4616933734417026"/>
          <c:y val="0.22406635265032124"/>
          <c:w val="0.64923977284779055"/>
          <c:h val="0.598990949501888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0.1415782968887089"/>
                  <c:y val="-0.132078750078870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2">
                          <a:lumMod val="1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149620609531521"/>
                      <c:h val="0.180463433707641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30611556224028386"/>
                  <c:y val="5.98500695016720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2">
                          <a:lumMod val="1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37178337623773"/>
                      <c:h val="0.19547177964432733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Круглосуточные койки</c:v>
                </c:pt>
                <c:pt idx="1">
                  <c:v>Койки дневного стационара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</c:v>
                </c:pt>
                <c:pt idx="1">
                  <c:v>12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0.3824150810206934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6511627906977594E-3"/>
                  <c:y val="0.4356627505299038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2474.3000000000002</c:v>
                </c:pt>
                <c:pt idx="1">
                  <c:v>2388.9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6"/>
        <c:overlap val="-27"/>
        <c:axId val="605787328"/>
        <c:axId val="603432848"/>
      </c:barChart>
      <c:catAx>
        <c:axId val="605787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3432848"/>
        <c:crosses val="autoZero"/>
        <c:auto val="1"/>
        <c:lblAlgn val="ctr"/>
        <c:lblOffset val="100"/>
        <c:noMultiLvlLbl val="0"/>
      </c:catAx>
      <c:valAx>
        <c:axId val="603432848"/>
        <c:scaling>
          <c:orientation val="minMax"/>
          <c:min val="174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05787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9963E9-39BC-455C-B150-83909E62B3FE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84FA1-2F72-47E3-90B6-2E2643CB28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580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«Реализация мер, направленных на снижение алкоголизации населения Магаданской области», за период 2017 года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84FA1-2F72-47E3-90B6-2E2643CB281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82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2017 году, на территории Магаданской области разработаны с участием специалистов ГБУЗ «МОНД», и утверждены Планы мероприятий, направленные на снижение алкоголизации населения Магаданской области: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1) «План мероприятий по снижению масштабов злоупотребления алкогольной продукцией и профилактике алкоголизма среди населения Магаданской области на 2017-2018 годы», утвержденный постановлением губернатора Магаданской области от 05.07.2017г. №132-п. Это межведомственный План, который включает разделы «Совершенствование системы оказания медицинской помощи наркологическим больным Магаданской области», «Антиалкогольная пропаганда», «Мероприятия в сфере контроля и надзора за оборотом алкогольной и спиртосодержащей продукции»;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2) «План (Перечень) мероприятий по предупреждению и раннему выявлению наркологических расстройств, диспансерному наблюдению за лицами с наркологическими расстройствами на территории Магаданской области на период 2017 года» и «Дорожная карта по предупреждению и раннему выявлению наркологических расстройств, диспансерному наблюдению за лицами с наркологическими расстройствами на территории Магаданской области на период 2017 - 2019 года»,  утвержденные в августе 2017 года Министерством здравоохранения и демографической политики Магаданской области. Эти документы направлены на развитие взаимодействия медицинских организаций Магаданской области в части предупреждения наркологических расстройств, их раннему выявлению, и координирующая роль в этом взаимодействии принадлежит Центру медицинской профилактики.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В рамках вышеназванных Планов, и в рамках государственных программ Магаданской области «Развитие здравоохранения Магаданской области»; «Обеспечение безопасности, профилактика правонарушений, коррупции и противодействие незаконному обороту наркотических средств в Магаданской области» проведена большая профилактическая работа.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Специалисты ГБУЗ «МОНД» приняли участие в разнообразных межведомственных акциях, проводили тренинги, лекции о вреде алкоголя, наркотиков в образовательных учреждениях, в детских оздоровительных лагерях и в трудовых коллективах. В СМИ регулярно выступали главный внештатный психиатр-нарколог Минздрава Магаданской области А.А. Тарасюк, и врачи-специалисты ГБУЗ «МОНД».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84FA1-2F72-47E3-90B6-2E2643CB281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258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основе сотрудничества и взаимодействия с Северо-Восточным государственным университетом, проведена подготовка 20 волонтеров в сфере антиалкогольной, антинаркотической пропаганды, из числа студентов социально-гуманитарного факультета. Специалисты ГБУЗ «МОНД» принимали участие в работе курсов повышения квалификации на базе Института развития образования и повышения квалификации педагогических кадров, по вопросам профилактики употребления алкоголя и наркотиков несовершеннолетними.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сентябре 2017 года, к  Всероссийскому дню трезвости ГБУЗ «МОНД» провел ряд мероприятий: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проведена акция «День открытых дверей», в рамках которой осуществлялась раздача памяток и буклетов, демонстрация видеороликов и фильмов антиалкогольной и антинаркотической направленности; консультации граждан по вопросам профилактики наркологических расстройств;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проведены выступления в СМИ на телеканалах ГТРК Магадан, «ТВ Колыма плюс»;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организованы и проведены встречи руководителя Магаданского городского благотворительного общественного православного фонда «Отчий дом» с пациентами наркологического диспансера;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проведены тематические лекции и беседы в образовательных учреждениях города Магадана.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84FA1-2F72-47E3-90B6-2E2643CB281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9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течение 2017 года в наркологическом диспансере осуществлялось мотивационное консультирование пациентов в целях повышения их мотивации к участию в лечебных, реабилитационных мероприятиях и готовности к отказу от употребления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психоактивных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веществ, в том числе алкоголя. Продолжалась работа патронажной медико-социальной группы, деятельность которой утверждена совместным приказом Минздрава Магаданской области, Минтруда Магаданской области и УМВД России по Магаданской области. В работе патронажной группы участвовали фельдшера, специалист по социальной работе и участковые уполномоченные полиции. За 2017 год межведомственными патронажами охвачено 187 человек, проведены профилактические беседы; переданы приглашения на прием к врачу.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Осуществлялись выезды специалистов наркологического диспансера в городские округа Магаданской области, для оказания помощи по вопросам диагностики, лечения и медицинской реабилитации лиц с наркологическими расстройствами. Так, в апреле 2017 года осуществлен выезд врача психиатра-нарколога в  Омсукчан. В марте, июне и в декабре 2017 года осуществлен выезд в Северо-Эвенский городской округ, оказана методическая помощь медицинским работникам Северо-Эвенской районной больницы, оказана консультативная и лечебно-диагностическая помощь населению Северо-Эвенского городского округа, в том числе жителям из числа коренных малочисленных народов Севера.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84FA1-2F72-47E3-90B6-2E2643CB281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410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Специалисты ГБУЗ «МОНД» в 2017 году принимали участие в работе круглых столов, конференций, посвященных борьбе с алкоголизмом: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 феврале 2017 года главный внештатный психиатр-нарколог Минздрава Магаданской области А.А. Тарасюк  приняла участие в работе круглого стола «Алкогольный вклад в смертность населения трудоспособного возраста и демографическую ситуацию в России. Пути решения», состоявшегося в Государственной Думе Российской Федерации. В ходе заседания обсуждены инициативы, направленные на снижение смертности от потребления алкоголя, предложения для разработки комплексной антиалкогольной политики государства;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 июне 2017 года заведующий наркологическим отделением Пономарев Г.А. участвовал в работе научно-практической конференции «Современная наркология: достижения, проблемы, перспективы развития»;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 сентябре 2017 года специалисты ГБУЗ «МОНД» приняли участие в научно-просветительской конференции «Трезвость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трезвение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», которая была организована к Всероссийскому дню трезвости  Епархией Магаданской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Синегорской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Русской Православной церкви. Конференция состоялась в Северо-Восточном государственном университете. Сотрудники наркологического диспансера рассказали о заболеваемости алкоголизмом и наркоманией и мерах по их снижению, о вреде алкоголя и наркотиков;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 октябре 2017 года в ГБУЗ «МОНД» проведен областной научно-практический семинар по теме «Научно-доказательные модели психотерапии в реабилитации наркологических больных». Семинар проведен с участием д.м.н. Т.В.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Агибаловой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ведущим специалистом ФГБУ «Федеральный медицинский исследовательский центр психиатрии и наркологии им. В.П. Сербского» Минздрава России. В ходе семинара проведен тренинг, разбор клинических случаев, отработаны практические навыки по проведению психотерапевтических методик.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2017 году проходило повышение профессиональной квалификации специалистов ГБУЗ «МОНД»: заведующий химико-токсикологической лабораторией прошел цикл усовершенствования по клинической лабораторной диагностике; медицинские психологи проходили подготовку по клинической психологии.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84FA1-2F72-47E3-90B6-2E2643CB281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1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Одним из главных событий 2017 года стало открытие отдельного структурного подразделения ГБУЗ «МОНД» - отделения медицинской реабилитации для лиц с наркологическими расстройствами, по адресу г. Магадан, ул. Речная 25а. Открытие отделения было запланировано государственной программой Магаданской области «Развитие здравоохранения Магаданской области» на 2014 - 2020 годы». В отделении, в соответствии со Стратегией государственной антинаркотической политики, внедрены стационар-замещающие формы оказания реабилитационной помощи: из 20 реабилитационных наркологических коек  8 коек являются круглосуточными, и 12 являются дневными. В помещениях отделения проведен ремонт, приобретена новая мебель, получено санитарно-эпидемиологическое заключение и переоформлена лицензия на медицинскую деятельность. В соответствии со стандартами оснащения приобретено необходимое оборудование, в том числе комплекс биологической обратной связи, спортивные тренажеры; в 2017 году приобретен программно-аппаратный резонансно-акустический реабилитационный комплекс. Заведующий отделением в июне 2017 года прошел тематическое усовершенствование по реабилитации больных с синдромом зависимости. Благодаря проведенной работе условия предоставления медицинской реабилитации наркологическим больным отвечают Порядку оказания медицинской помощи по профилю «психиатрия-наркология» (Порядок вступил в силу в 2016 году).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результате проводимой профилактической работы, реализации государственных программ Магаданской области, на протяжении последних лет по области наблюдается снижение заболеваемости алкоголизмом и наркоманией. В 2017 году эта тенденция сохраняется. Так, общая заболеваемость алкоголизмом и алкогольными психозами снизилась на 3%, с 2474,3 до 2388,9 на 100 тыс. населения области 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(это данные за 9 мес. 2017г.)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В целях противодействия алкоголизму и наркомании, как угрозе национальной безопасности Российской Федерации в сфере охраны здоровья граждан, в соответствии со Стратегией, утвержденной Указом Президента РФ (от 31.12.2015 № 683), мы и впредь будем внедрять новые организационные формы оказания медицинской помощи, повышать эффективность оказания специализированной медицинской помощи и медицинской реабилитации наркологическим больным.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84FA1-2F72-47E3-90B6-2E2643CB281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678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«Реализация мер, направленных на снижение алкоголизации населения Магаданской области», за период 2017 года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84FA1-2F72-47E3-90B6-2E2643CB281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590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195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618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910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95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118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085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49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399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11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961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332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30C94-A776-4B63-82AE-1ED8705A42C2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B5968-549E-4DC4-8BD0-E004B555FC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84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86400" y="4597400"/>
            <a:ext cx="34726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/>
              <a:t>Реализация </a:t>
            </a:r>
            <a:r>
              <a:rPr lang="ru-RU" sz="2800" b="1" dirty="0"/>
              <a:t>мер, </a:t>
            </a:r>
            <a:r>
              <a:rPr lang="ru-RU" sz="2000" b="1" dirty="0"/>
              <a:t>направленных на снижение алкоголизации населения Магаданской области», за период 2017 года</a:t>
            </a:r>
            <a:endParaRPr lang="ru-RU" sz="2000" b="1" dirty="0" smtClean="0"/>
          </a:p>
          <a:p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900440" y="900440"/>
            <a:ext cx="232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г. Магадан</a:t>
            </a:r>
          </a:p>
          <a:p>
            <a:pPr algn="r"/>
            <a:r>
              <a:rPr lang="ru-RU" sz="1400" dirty="0" smtClean="0"/>
              <a:t>Февраль, 2018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45724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246" y="3831505"/>
            <a:ext cx="3645656" cy="25398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 2017 ГОДУ РАЗРАБОТАНЫ И УТВЕРЖДЕНЫ ПЛАНЫ МЕРОПРИЯТИЙ, НАПРАВЛЕННЫЕ НА СНИЖЕНИЕ АЛКОГОЛИЗАЦИИ НАСЕЛЕНИЯ МАГАДАНСКОЙ ОБЛАСТИ: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724390"/>
            <a:ext cx="836341" cy="836341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152078" y="658901"/>
            <a:ext cx="836341" cy="83634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304156" y="701647"/>
            <a:ext cx="836341" cy="83634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229224"/>
              </p:ext>
            </p:extLst>
          </p:nvPr>
        </p:nvGraphicFramePr>
        <p:xfrm>
          <a:off x="0" y="1164498"/>
          <a:ext cx="9144000" cy="2148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97873"/>
                <a:gridCol w="3401122"/>
                <a:gridCol w="3245005"/>
              </a:tblGrid>
              <a:tr h="20127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«План мероприятий по снижению масштабов злоупотребления алкогольной продукцией и профилактике алкоголизма среди населения Магаданской области на 2017-2018 годы»</a:t>
                      </a:r>
                    </a:p>
                    <a:p>
                      <a:endParaRPr lang="ru-RU" sz="15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«План (Перечень) мероприятий по предупреждению и раннему выявлению наркологических расстройств, диспансерному наблюдению за лицами с наркологическими расстройствами на территории Магаданской области на период </a:t>
                      </a:r>
                      <a:r>
                        <a:rPr lang="ru-RU" sz="1500" b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2017 года»</a:t>
                      </a:r>
                    </a:p>
                    <a:p>
                      <a:endParaRPr lang="ru-RU" sz="15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«Дорожная карта по предупреждению и раннему выявлению наркологических расстройств, диспансерному наблюдению за лицами с наркологическими расстройствами на территории Магаданской области на период 2017 - 2019 года»</a:t>
                      </a:r>
                    </a:p>
                    <a:p>
                      <a:endParaRPr lang="ru-RU" sz="15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297948"/>
              </p:ext>
            </p:extLst>
          </p:nvPr>
        </p:nvGraphicFramePr>
        <p:xfrm>
          <a:off x="301084" y="793658"/>
          <a:ext cx="664984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6614"/>
                <a:gridCol w="2216614"/>
                <a:gridCol w="221661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1.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2.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3.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631801"/>
              </p:ext>
            </p:extLst>
          </p:nvPr>
        </p:nvGraphicFramePr>
        <p:xfrm>
          <a:off x="1" y="3313338"/>
          <a:ext cx="5910146" cy="35574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5759"/>
                <a:gridCol w="3834387"/>
              </a:tblGrid>
              <a:tr h="393652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СПЕЦИАЛИСТЫ «МОНД»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4745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ПРИНЯЛИ УЧАСТИЕ 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в разнообразных межведомственных акциях</a:t>
                      </a:r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32424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ПРОВОДИЛИ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тренинги, лекции о вреде алкоголя, наркотиков в образовательных учреждениях, в детских оздоровительных лагерях и в трудовых коллективах</a:t>
                      </a:r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91264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effectLst/>
                        </a:rPr>
                        <a:t>ВЫСТУПАЛИ 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В СМИ выступали главный внештатный психиатр-нарколог Минздрава Магаданской области А.А. Тарасюк, и врачи-специалисты ГБУЗ «МОНД»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9081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18308"/>
            <a:ext cx="4572000" cy="3239691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948167"/>
              </p:ext>
            </p:extLst>
          </p:nvPr>
        </p:nvGraphicFramePr>
        <p:xfrm>
          <a:off x="4572000" y="923330"/>
          <a:ext cx="4571999" cy="5934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4763"/>
                <a:gridCol w="1787236"/>
              </a:tblGrid>
              <a:tr h="3371971">
                <a:tc>
                  <a:txBody>
                    <a:bodyPr/>
                    <a:lstStyle/>
                    <a:p>
                      <a:pPr algn="ctr"/>
                      <a:r>
                        <a:rPr lang="ru-RU" sz="1600" b="1" u="sng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ПРОВЕДЕНА АКЦИЯ «ДЕНЬ ОТКРЫТЫХ ДВЕРЕЙ»: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раздача памяток и буклетов 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демонстрация видеороликов и фильмов антиалкогольной и антинаркотической направленности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16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консультации граждан по вопросам профилактики наркологических расстройств</a:t>
                      </a:r>
                      <a:endParaRPr lang="ru-RU" sz="16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Проведены </a:t>
                      </a:r>
                      <a:r>
                        <a:rPr lang="ru-RU" sz="16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ВЫСТУПЛЕНИЯ В СМИ 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телеканалах ГТРК Магадан, «ТВ Колыма плюс»</a:t>
                      </a:r>
                      <a:endParaRPr lang="ru-RU" sz="1600" b="0" kern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62699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ОРГАНИЗОВАНЫ И ПРОВЕДЕНЫ ВСТРЕЧИ </a:t>
                      </a:r>
                      <a:r>
                        <a:rPr lang="ru-RU" sz="16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руководителя Магаданского городского благотворительного общественного православного фонда «Отчий дом» с пациентами наркологического диспансера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ПРОВЕДЕНЫ ТЕМАТИЧЕСКИЕ ЛЕКЦИИ И БЕСЕДЫ </a:t>
                      </a:r>
                      <a:r>
                        <a:rPr lang="ru-RU" sz="16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образовательных учреждениях города Магадана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572000" y="0"/>
            <a:ext cx="4571999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В сентябре 2017 года, к  Всероссийскому дню трезвости ГБУЗ «МОНД» провел ряд мероприятий: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959963"/>
              </p:ext>
            </p:extLst>
          </p:nvPr>
        </p:nvGraphicFramePr>
        <p:xfrm>
          <a:off x="0" y="-4"/>
          <a:ext cx="2832410" cy="3618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4059"/>
                <a:gridCol w="468351"/>
              </a:tblGrid>
              <a:tr h="1809156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Проведена подготовка 20 волонтеров в сфере антиалкогольной, антинаркотической пропаганды, из числа студентов социально-гуманитарного факультета</a:t>
                      </a:r>
                      <a:endParaRPr lang="ru-RU" sz="14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809156">
                <a:tc>
                  <a:txBody>
                    <a:bodyPr/>
                    <a:lstStyle/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Специалисты ГБУЗ «МОНД» принимали участие в работе курсов повышения квалификации по вопросам профилактики употребления алкоголя и наркотиков несовершеннолетними</a:t>
                      </a:r>
                      <a:endParaRPr lang="ru-RU" sz="1400" b="0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419815" y="133815"/>
            <a:ext cx="2051824" cy="143850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spc="-70" dirty="0">
                <a:solidFill>
                  <a:schemeClr val="bg2">
                    <a:lumMod val="10000"/>
                  </a:schemeClr>
                </a:solidFill>
              </a:rPr>
              <a:t>В сотрудничестве с Северо-Восточным государственным университетом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9815" y="1981198"/>
            <a:ext cx="2051824" cy="143850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spc="-70" dirty="0" smtClean="0">
                <a:solidFill>
                  <a:schemeClr val="bg2">
                    <a:lumMod val="10000"/>
                  </a:schemeClr>
                </a:solidFill>
              </a:rPr>
              <a:t>На </a:t>
            </a:r>
            <a:r>
              <a:rPr lang="ru-RU" sz="1500" spc="-70" dirty="0">
                <a:solidFill>
                  <a:schemeClr val="bg2">
                    <a:lumMod val="10000"/>
                  </a:schemeClr>
                </a:solidFill>
              </a:rPr>
              <a:t>базе Института развития образования и повышения квалификации педагогических кадров</a:t>
            </a:r>
          </a:p>
        </p:txBody>
      </p:sp>
    </p:spTree>
    <p:extLst>
      <p:ext uri="{BB962C8B-B14F-4D97-AF65-F5344CB8AC3E}">
        <p14:creationId xmlns:p14="http://schemas.microsoft.com/office/powerpoint/2010/main" val="236904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6" t="2048" r="33898" b="34255"/>
          <a:stretch/>
        </p:blipFill>
        <p:spPr>
          <a:xfrm>
            <a:off x="0" y="-22860"/>
            <a:ext cx="2803935" cy="355473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57786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6060"/>
                <a:gridCol w="3131820"/>
                <a:gridCol w="3246120"/>
              </a:tblGrid>
              <a:tr h="345264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ПРОДОЛЖАЛАСЬ РАБОТА ПАТРОНАЖНОЙ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МЕДИКО-СОЦИАЛЬНОЙ ГРУППЫ</a:t>
                      </a:r>
                      <a:endParaRPr lang="ru-RU" b="1" dirty="0" smtClean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В составе группы: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фельдшер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специалист по социальной работе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участковые уполномоченные полиции</a:t>
                      </a:r>
                      <a:endParaRPr lang="ru-RU" b="0" dirty="0" smtClean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2017 ГОД МЕЖВЕДОМСТВЕННЫМИ ПАТРОНАЖАМИ ОХВАЧЕНО 187 ЧЕЛОВЕК:</a:t>
                      </a:r>
                    </a:p>
                    <a:p>
                      <a:pPr algn="ctr"/>
                      <a:endParaRPr lang="ru-RU" sz="18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проведены профилактические беседы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переданы приглашения на прием к врачу</a:t>
                      </a:r>
                      <a:endParaRPr lang="ru-RU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34053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НАРКОЛОГИЧЕСКОМ ДИСПАНСЕРЕ ОСУЩЕСТВЛЯЛОСЬ МОТИВАЦИОННОЕ КОНСУЛЬТИРОВАНИЕ ПАЦИЕНТОВ</a:t>
                      </a:r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ОСУЩЕСТВЛЯЛИСЬ ВЫЕЗДЫ СПЕЦИАЛИСТОВ НАРКОЛОГИЧЕСКОГО ДИСПАНСЕРА В ГОРОДСКИЕ ОКРУГА МАГАДАНСКОЙ ОБЛАСТИ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оказания помощи по вопросам диагностики, лечения и медицинской реабилитации лиц с наркологическими расстройствами:</a:t>
                      </a:r>
                    </a:p>
                    <a:p>
                      <a:pPr algn="ctr"/>
                      <a:endParaRPr lang="ru-RU" sz="18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апреле 2017 года осуществлен выезд врача психиатра-нарколога в  Омсукчан.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марте, июне и в декабре 2017 года осуществлен выезд в Северо-Эвенский городской округ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80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3410" y="0"/>
            <a:ext cx="4709160" cy="3931919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069067"/>
              </p:ext>
            </p:extLst>
          </p:nvPr>
        </p:nvGraphicFramePr>
        <p:xfrm>
          <a:off x="0" y="1"/>
          <a:ext cx="453771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9275"/>
                <a:gridCol w="3808435"/>
              </a:tblGrid>
              <a:tr h="146074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Специалисты ГБУЗ «МОНД» в 2017 году принимали участие в работе круглых столов, конференций, посвященных борьбе с алкоголизмом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28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А.А. Тарасюк приняла участие в работе круглого стола «Алкогольный вклад в смертность населения трудоспособного возраста и демографическую ситуацию в России. Пути решения»</a:t>
                      </a:r>
                      <a:endParaRPr lang="ru-RU" sz="15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048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Пономарев Г.А. участвовал в работе научно-практической конференции «Современная наркология: достижения, проблемы, перспективы развития»</a:t>
                      </a:r>
                      <a:endParaRPr lang="ru-RU" sz="1500" kern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048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Специалисты ГБУЗ «МОНД» приняли участие в научно-просветительской конференции «Трезвость и </a:t>
                      </a:r>
                      <a:r>
                        <a:rPr lang="ru-RU" sz="1500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трезвение</a:t>
                      </a:r>
                      <a:r>
                        <a:rPr lang="ru-RU" sz="15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lang="ru-RU" sz="1500" kern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048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 областной научно-практический семинар по теме «Научно-доказательные модели психотерапии в реабилитации наркологических больных»</a:t>
                      </a:r>
                      <a:endParaRPr lang="ru-RU" sz="1500" kern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 rot="16200000">
            <a:off x="-150496" y="1849611"/>
            <a:ext cx="1205863" cy="718184"/>
          </a:xfrm>
          <a:prstGeom prst="roundRect">
            <a:avLst>
              <a:gd name="adj" fmla="val 22728"/>
            </a:avLst>
          </a:prstGeom>
          <a:solidFill>
            <a:srgbClr val="DFF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Февраль, 2017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 rot="16200000">
            <a:off x="-150496" y="3239553"/>
            <a:ext cx="1205863" cy="718184"/>
          </a:xfrm>
          <a:prstGeom prst="roundRect">
            <a:avLst>
              <a:gd name="adj" fmla="val 22728"/>
            </a:avLst>
          </a:prstGeom>
          <a:solidFill>
            <a:srgbClr val="F0F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Июнь,</a:t>
            </a:r>
          </a:p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 2017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 rot="16200000">
            <a:off x="-109300" y="5845729"/>
            <a:ext cx="1123474" cy="718185"/>
          </a:xfrm>
          <a:prstGeom prst="roundRect">
            <a:avLst>
              <a:gd name="adj" fmla="val 22728"/>
            </a:avLst>
          </a:prstGeom>
          <a:solidFill>
            <a:srgbClr val="F0F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Октябрь, 2017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 rot="16200000">
            <a:off x="-109366" y="4594081"/>
            <a:ext cx="1135035" cy="718184"/>
          </a:xfrm>
          <a:prstGeom prst="roundRect">
            <a:avLst>
              <a:gd name="adj" fmla="val 22728"/>
            </a:avLst>
          </a:prstGeom>
          <a:solidFill>
            <a:srgbClr val="DFF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Сентябрь, 2017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401647"/>
              </p:ext>
            </p:extLst>
          </p:nvPr>
        </p:nvGraphicFramePr>
        <p:xfrm>
          <a:off x="4537710" y="3829051"/>
          <a:ext cx="4606290" cy="30289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03145"/>
                <a:gridCol w="2303145"/>
              </a:tblGrid>
              <a:tr h="936789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2017 году проходило повышение профессиональной квалификации специалистов ГБУЗ «МОНД»: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0921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заведующий химико-токсикологической лабораторией прошел цикл усовершенствования по клинической лабораторной диагностике; 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медицинские психологи проходили подготовку по клинической психологии</a:t>
                      </a:r>
                      <a:endParaRPr lang="ru-RU" sz="1600" dirty="0" smtClean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  <a:p>
                      <a:pPr algn="ctr"/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3501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425185"/>
              </p:ext>
            </p:extLst>
          </p:nvPr>
        </p:nvGraphicFramePr>
        <p:xfrm>
          <a:off x="0" y="0"/>
          <a:ext cx="9144000" cy="6852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5464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ОТКРЫТИЕ ОТДЕЛЕНИЯ МЕДИЦИНСКОЙ РЕАБИЛИТАЦИИ ДЛЯ ЛИЦ С НАРКОЛОГИЧЕСКИМИ РАССТРОЙСТВАМИ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Благодаря проведенной работе условия предоставления медицинской реабилитации наркологическим больным отвечают Порядку оказания медицинской помощи по профилю «психиатрия-наркология»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783344"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отделении функционируют </a:t>
                      </a:r>
                      <a:endParaRPr lang="ru-RU" sz="1600" b="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ru-RU" sz="1600" b="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реабилитационных наркологических коек </a:t>
                      </a:r>
                      <a:endParaRPr lang="ru-RU" sz="16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Открытие 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отделения было запланировано государственной программой Магаданской области «Развитие здравоохранения Магаданской области» на 2014 - 2020 годы»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ПОМЕЩЕНИЯХ ОТДЕЛЕНИЯ </a:t>
                      </a:r>
                    </a:p>
                    <a:p>
                      <a:pPr algn="ctr"/>
                      <a:endParaRPr lang="ru-RU" sz="1800" b="1" kern="120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 ремонт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приобретена новая мебель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получено санитарно-эпидемиологическое заключение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переоформлена лицензия на медицинскую деятельность</a:t>
                      </a:r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ПРИОБРЕТЕНО НЕОБХОДИМОЕ ОБОРУДОВАНИЕ</a:t>
                      </a:r>
                    </a:p>
                    <a:p>
                      <a:pPr algn="ctr"/>
                      <a:endParaRPr lang="ru-RU" sz="1800" b="1" kern="120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комплекс биологической обратной связи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спортивные тренажеры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программно-аппаратный резонансно-акустический реабилитационный комплекс</a:t>
                      </a:r>
                      <a:endParaRPr lang="ru-RU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spc="-7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Общая заболеваемость алкоголизмом и алкогольными психозами (на 100</a:t>
                      </a:r>
                      <a:r>
                        <a:rPr lang="ru-RU" sz="1600" kern="1200" spc="-7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000 населения)</a:t>
                      </a:r>
                      <a:endParaRPr lang="ru-RU" sz="1600" spc="-7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292168422"/>
              </p:ext>
            </p:extLst>
          </p:nvPr>
        </p:nvGraphicFramePr>
        <p:xfrm>
          <a:off x="-371764" y="1039092"/>
          <a:ext cx="3319008" cy="2092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ая выноска 9"/>
          <p:cNvSpPr/>
          <p:nvPr/>
        </p:nvSpPr>
        <p:spPr>
          <a:xfrm>
            <a:off x="83358" y="2837411"/>
            <a:ext cx="1400002" cy="477289"/>
          </a:xfrm>
          <a:prstGeom prst="wedgeRectCallout">
            <a:avLst>
              <a:gd name="adj1" fmla="val -3593"/>
              <a:gd name="adj2" fmla="val -13779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</a:rPr>
              <a:t>Круглосуточные койки</a:t>
            </a:r>
            <a:endParaRPr lang="ru-RU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1478505" y="2837411"/>
            <a:ext cx="1467121" cy="477289"/>
          </a:xfrm>
          <a:prstGeom prst="wedgeRectCallout">
            <a:avLst>
              <a:gd name="adj1" fmla="val 6795"/>
              <a:gd name="adj2" fmla="val -13779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</a:rPr>
              <a:t>Койки дневного пребывания</a:t>
            </a:r>
            <a:endParaRPr lang="ru-RU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406164658"/>
              </p:ext>
            </p:extLst>
          </p:nvPr>
        </p:nvGraphicFramePr>
        <p:xfrm>
          <a:off x="6273800" y="4221446"/>
          <a:ext cx="2552700" cy="2623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Стрелка вниз 14"/>
          <p:cNvSpPr/>
          <p:nvPr/>
        </p:nvSpPr>
        <p:spPr>
          <a:xfrm>
            <a:off x="8178800" y="5401969"/>
            <a:ext cx="558800" cy="10033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-3%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5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27600" y="4699000"/>
            <a:ext cx="4031477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6600" b="1" dirty="0" smtClean="0"/>
              <a:t>СПАСИБО </a:t>
            </a:r>
          </a:p>
          <a:p>
            <a:pPr algn="r"/>
            <a:r>
              <a:rPr lang="ru-RU" sz="4000" b="1" dirty="0" smtClean="0"/>
              <a:t>ЗА ВНИМАНИЕ!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900440" y="900440"/>
            <a:ext cx="232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г. Магадан</a:t>
            </a:r>
          </a:p>
          <a:p>
            <a:pPr algn="r"/>
            <a:r>
              <a:rPr lang="ru-RU" sz="1400" dirty="0" smtClean="0"/>
              <a:t>Февраль, 2018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381252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 4">
      <a:dk1>
        <a:srgbClr val="007200"/>
      </a:dk1>
      <a:lt1>
        <a:sysClr val="window" lastClr="FFFFFF"/>
      </a:lt1>
      <a:dk2>
        <a:srgbClr val="808000"/>
      </a:dk2>
      <a:lt2>
        <a:srgbClr val="EEE3D3"/>
      </a:lt2>
      <a:accent1>
        <a:srgbClr val="9EFF9E"/>
      </a:accent1>
      <a:accent2>
        <a:srgbClr val="97BAFF"/>
      </a:accent2>
      <a:accent3>
        <a:srgbClr val="FFC000"/>
      </a:accent3>
      <a:accent4>
        <a:srgbClr val="CC3300"/>
      </a:accent4>
      <a:accent5>
        <a:srgbClr val="996633"/>
      </a:accent5>
      <a:accent6>
        <a:srgbClr val="BF9000"/>
      </a:accent6>
      <a:hlink>
        <a:srgbClr val="CCCC00"/>
      </a:hlink>
      <a:folHlink>
        <a:srgbClr val="002060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1392</Words>
  <Application>Microsoft Office PowerPoint</Application>
  <PresentationFormat>Экран (4:3)</PresentationFormat>
  <Paragraphs>119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Павел</cp:lastModifiedBy>
  <cp:revision>14</cp:revision>
  <dcterms:created xsi:type="dcterms:W3CDTF">2018-02-01T14:49:45Z</dcterms:created>
  <dcterms:modified xsi:type="dcterms:W3CDTF">2018-02-01T17:09:50Z</dcterms:modified>
</cp:coreProperties>
</file>