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3269" autoAdjust="0"/>
  </p:normalViewPr>
  <p:slideViewPr>
    <p:cSldViewPr snapToGrid="0">
      <p:cViewPr varScale="1">
        <p:scale>
          <a:sx n="82" d="100"/>
          <a:sy n="82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0.89600000000000002</c:v>
                </c:pt>
                <c:pt idx="1">
                  <c:v>0.10399999999999998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91</c:v>
                </c:pt>
                <c:pt idx="1">
                  <c:v>89</c:v>
                </c:pt>
                <c:pt idx="2">
                  <c:v>109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-27"/>
        <c:axId val="212686768"/>
        <c:axId val="212687160"/>
      </c:barChart>
      <c:catAx>
        <c:axId val="21268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2687160"/>
        <c:crosses val="autoZero"/>
        <c:auto val="1"/>
        <c:lblAlgn val="ctr"/>
        <c:lblOffset val="100"/>
        <c:noMultiLvlLbl val="0"/>
      </c:catAx>
      <c:valAx>
        <c:axId val="2126871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2686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87F9E-1BA5-4F0F-9037-29E5EDA0360F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01868-833D-41FA-BF3B-49956EF84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4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01868-833D-41FA-BF3B-49956EF8439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395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2017 года Магаданская область принимает участие в реализации приоритетного проекта «Обеспечение своевременности оказания экстренной медицинской помощи гражданам, проживающих в труднодоступных районах Российской Федерации»  («Развитие санитарной авиации»).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Условиями участия региона в проекте являются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софинансирование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расходов на авиационные работы, привлечение к выполнению полетов вертолетов оборудованных медицинским модулем и/или медицинским оборудованием, обеспечение постоянной готовности воздушного судна к выполнению полета (дежурства), строительство или реконструкция посадочной площадки.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1 июля 2018 года вступает требование к «возрасту»  вертолетов, дата выпуска не ранее 2014 года.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Срок реализации проекта, на первом этапе, 2017 -2019 годы. В настоящее время на уровне Правительства РФ принимается решение о продлении срока реализации проекта.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Всего в реализации проекта принимают участие 34 региона России.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Основной задачей проекта, как следует из названия, является оказание экстренной помощи гражданам, проживающим в труднодоступных районах.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подготовке к реализации проекта принято Постановление правительства Магаданской области № 1015-пп от 30 декабря 2016 года «Об утверждении Программы «Обеспечение оказания экстренной медицинской помощи гражданам, проживающим в труднодоступных районах Магаданской области, на 2017 – 2019 годы». 28 апреля 2017 года издан Приказ министерства здравоохранения и демографической политики Магаданской области № 252 «О совершенствовании организации оказания специализированной санитарно-авиационной скорой медицинской помощи и санитарной эвакуации на территории Магаданской области.»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01868-833D-41FA-BF3B-49956EF8439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17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Магаданской области почти всю ее территорию можно отнести к труднодоступной. Под труднодоступностью следует понимать не только отсутствие автотранспортного сообщения с населенными пунктами и местами временного пребывания наших земляков, но и удаленность от специализированных лечебных учреждений.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нашей области санитарная авиация является неотъемлемой частью системы регионального здравоохранения. До начала реализации проекта все расходы ложились на региональный бюджет. В 2015 и 2016 годах расходы составили соответственно 52,7 и 52,2 миллионов рублей.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2017 году на реализацию проекта «Развитие санитарной авиации» в Магаданской области выделено 40 564 731 рубль, в том числе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софинансирование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из регионального бюджета 4 222 689 рублей.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Полеты выполнялись на вертолете Ми-8 МТВ Хабаровского авиационно-спасательного отряда. На вертолете установлен медицинский модуль ММВ-2 двухместный. Модуль оснащен необходимым современным медицинским оборудованием, системой подачи кислорода. Осуществлена возможность подключения медицинской аппаратуры к бортовой системе энергоснабжения воздушного судна.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Вертолет базировался в аэропорту Сокол, осуществлялись ежедневные дежурства экипажа. По условиям государственного контракта вылет и прибытие воздушного судна осуществлялись в аэропорту Магадан-13 км.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случае сложных метеорологических условий в аэропорту 13 километра вылеты осуществлялись из а/п Сокол. Это позволило сократить задержки выполнения  санитарных рейсов по метеоусловиям.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01868-833D-41FA-BF3B-49956EF8439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10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рамках реализации  проекта центром медицины катастроф выполнено 50 вылетов во все районы области, эвакуировано 69 пациентов, в том числе 12 детей, из них один ребенок в возрасте до 1 года. Налет составил 254 часа.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Произведена реконструкция посадочной площадки в г.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Сусуман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оборудована вертолетная площадка. Внесены соответствующие изменения в аэронавигационный паспорт.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01868-833D-41FA-BF3B-49956EF8439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343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Всего в 2017  в Магаданской области произведено  109 вылетов санитарной авиации, эвакуировано 137 пациентов, в том числе 18 детей, из них 3 в возрасте до 1 года. Общий налет составил 510,5 часов. Расходы бюджета Магаданской области, за исключением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софинансирования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проекта, составили 45 024 тысячи рублей.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сравнения в 2015 году произведен 91 вылет, в 2016 году 89.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реализацию проекта в 2018 году выделено 123 292 800 рублей.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настоящее время полеты производятся по разовым контрактам. Готовится документация к проведению конкурсных процедур.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01868-833D-41FA-BF3B-49956EF8439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9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08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0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1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32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92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86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615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96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41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82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56743-9B2A-489A-B4BF-BD7FBA8EA9E1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2A6A8-D955-4C0F-88AA-CE3A0B466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28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9720" cy="68580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8972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1353" y="4736123"/>
            <a:ext cx="5791200" cy="18053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Оказание </a:t>
            </a:r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экстренной </a:t>
            </a:r>
            <a:r>
              <a:rPr lang="ru-RU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медицинской помощи </a:t>
            </a:r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гражданам, проживающим </a:t>
            </a:r>
            <a:r>
              <a:rPr lang="ru-RU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труднодоступных </a:t>
            </a:r>
            <a:r>
              <a:rPr lang="ru-RU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районах  Магаданской области</a:t>
            </a:r>
            <a:endParaRPr lang="ru-RU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032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7765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616530"/>
                <a:gridCol w="347947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2017 года Магаданская область принимает участие в реализации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приоритетного проекта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«Обеспечение своевременности оказания экстренной медицинской помощи гражданам, проживающих в труднодоступных районах Российской Федерации» </a:t>
                      </a:r>
                      <a:endParaRPr lang="ru-RU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ОСНОВНАЯ ЗАДАЧА </a:t>
                      </a:r>
                      <a:r>
                        <a:rPr lang="ru-RU" sz="20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sng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оказание экстренной помощи гражданам, проживающим в труднодоступных районах.</a:t>
                      </a:r>
                    </a:p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НОРМАТИВНО-ПРАВОВАЯ </a:t>
                      </a:r>
                      <a:r>
                        <a:rPr lang="ru-RU" sz="2000" u="sng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БАЗА</a:t>
                      </a:r>
                      <a:endParaRPr lang="ru-RU" sz="2000" u="sng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Постановление правительства Магаданской области № 1015-пп от 30 декабря 2016 года «Об утверждении Программы «Обеспечение оказания экстренной медицинской помощи гражданам, проживающим в труднодоступных районах Магаданской области, на 2017 – 2019 годы»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Приказ министерства здравоохранения и демографической политики Магаданской области № 252 от 28 апреля 2017 года «О совершенствовании организации оказания специализированной санитарно-авиационной скорой медицинской помощи и санитарной эвакуации на территории Магаданской области»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1 июля 2018 года вступает требование к «возрасту»  вертолетов, дата выпуска не ранее 2014 года.</a:t>
                      </a:r>
                    </a:p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реализации проекта принимают участие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 региона России</a:t>
                      </a:r>
                    </a:p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6508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569"/>
          <a:stretch/>
        </p:blipFill>
        <p:spPr>
          <a:xfrm flipH="1">
            <a:off x="4711954" y="0"/>
            <a:ext cx="4432046" cy="344384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2147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429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Общий объем финансовых средств предусмотрен в сумме </a:t>
                      </a: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40 564 731 рубль</a:t>
                      </a:r>
                      <a:endParaRPr lang="ru-RU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2017 года </a:t>
                      </a:r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финансовое обеспечение по оказанию специализированной (санитарно-авиационной) скорой и экстренной медицинской помощи населению 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осуществлялось за счет средств областного бюджета</a:t>
                      </a:r>
                      <a:endParaRPr lang="ru-RU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Вертолет базировался в аэропорту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Сокол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Вылет и прибытие воздушного судна осуществлялись в аэропорту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Магадан-13 км</a:t>
                      </a:r>
                      <a:endParaRPr lang="ru-RU" sz="20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Полеты выполнялись на вертолете Ми-8 МТВ Хабаровского авиационно-спасательного отряда</a:t>
                      </a: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вертолете установлен медицинский модуль ММВ-2 двухместный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Модуль оснащен необходимым современным медицинским оборудованием, системой подачи кислорода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Осуществлена возможность подключения медицинской аппаратуры к бортовой системе энергоснабжения воздушного судна.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32871395"/>
              </p:ext>
            </p:extLst>
          </p:nvPr>
        </p:nvGraphicFramePr>
        <p:xfrm>
          <a:off x="-35625" y="1380287"/>
          <a:ext cx="3108102" cy="2929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Овальная выноска 3"/>
          <p:cNvSpPr/>
          <p:nvPr/>
        </p:nvSpPr>
        <p:spPr>
          <a:xfrm>
            <a:off x="601796" y="1935414"/>
            <a:ext cx="1811711" cy="1841680"/>
          </a:xfrm>
          <a:prstGeom prst="wedgeEllipseCallout">
            <a:avLst>
              <a:gd name="adj1" fmla="val -21509"/>
              <a:gd name="adj2" fmla="val -5556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1280" y="2277794"/>
            <a:ext cx="21121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Средства </a:t>
            </a:r>
            <a:r>
              <a:rPr lang="ru-RU" sz="1600" dirty="0" err="1" smtClean="0"/>
              <a:t>рагионального</a:t>
            </a:r>
            <a:r>
              <a:rPr lang="ru-RU" sz="1600" dirty="0" smtClean="0"/>
              <a:t> бюджета</a:t>
            </a:r>
            <a:endParaRPr lang="ru-RU" dirty="0" smtClean="0"/>
          </a:p>
          <a:p>
            <a:pPr algn="ctr"/>
            <a:r>
              <a:rPr lang="ru-RU" sz="1600" b="1" dirty="0" smtClean="0"/>
              <a:t>4 222 689 рублей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3389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C:\Users\Пользователь2\Desktop\Рабочая папка\АЭРОПОРТ\Посадочная площадка Сусуман\Фото строительства ВП\Начало работ 24.08.17 г\IMG-20170904-WA000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09"/>
          <a:stretch/>
        </p:blipFill>
        <p:spPr bwMode="auto">
          <a:xfrm>
            <a:off x="5079920" y="0"/>
            <a:ext cx="4075956" cy="342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" t="346" r="3891" b="-346"/>
          <a:stretch/>
        </p:blipFill>
        <p:spPr bwMode="auto">
          <a:xfrm>
            <a:off x="1954070" y="11875"/>
            <a:ext cx="4446730" cy="3428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grpSp>
        <p:nvGrpSpPr>
          <p:cNvPr id="13" name="Группа 12"/>
          <p:cNvGrpSpPr/>
          <p:nvPr/>
        </p:nvGrpSpPr>
        <p:grpSpPr>
          <a:xfrm>
            <a:off x="83127" y="1436914"/>
            <a:ext cx="1947554" cy="5351317"/>
            <a:chOff x="83127" y="1436914"/>
            <a:chExt cx="1947554" cy="5351317"/>
          </a:xfrm>
        </p:grpSpPr>
        <p:sp>
          <p:nvSpPr>
            <p:cNvPr id="4" name="Овал 3"/>
            <p:cNvSpPr/>
            <p:nvPr/>
          </p:nvSpPr>
          <p:spPr>
            <a:xfrm>
              <a:off x="83127" y="1436914"/>
              <a:ext cx="1223159" cy="12350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83127" y="2809008"/>
              <a:ext cx="1223159" cy="123503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83127" y="4181102"/>
              <a:ext cx="1223159" cy="12350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3127" y="5553197"/>
              <a:ext cx="1223159" cy="123503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4" idx="6"/>
            </p:cNvCxnSpPr>
            <p:nvPr/>
          </p:nvCxnSpPr>
          <p:spPr>
            <a:xfrm>
              <a:off x="1306286" y="2054431"/>
              <a:ext cx="724395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306286" y="3428999"/>
              <a:ext cx="724395" cy="0"/>
            </a:xfrm>
            <a:prstGeom prst="line">
              <a:avLst/>
            </a:prstGeom>
            <a:ln w="28575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306286" y="4865913"/>
              <a:ext cx="724395" cy="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306286" y="6189515"/>
              <a:ext cx="724395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4688"/>
              </p:ext>
            </p:extLst>
          </p:nvPr>
        </p:nvGraphicFramePr>
        <p:xfrm>
          <a:off x="0" y="2"/>
          <a:ext cx="3645725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394"/>
                <a:gridCol w="2222331"/>
              </a:tblGrid>
              <a:tr h="1360842">
                <a:tc gridSpan="2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рамках реализации  проекта центром медицины катастроф выполнено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428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50</a:t>
                      </a:r>
                      <a:endParaRPr lang="ru-RU" sz="20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Выполнено вылетов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7428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69</a:t>
                      </a:r>
                      <a:endParaRPr lang="ru-RU" sz="20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Эвакуировано пациентов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7428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12</a:t>
                      </a:r>
                      <a:endParaRPr lang="ru-RU" sz="20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том числе детей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37428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254</a:t>
                      </a:r>
                      <a:endParaRPr lang="ru-RU" sz="20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Налет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859958"/>
              </p:ext>
            </p:extLst>
          </p:nvPr>
        </p:nvGraphicFramePr>
        <p:xfrm>
          <a:off x="3645725" y="0"/>
          <a:ext cx="5498276" cy="6887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138"/>
                <a:gridCol w="2749138"/>
              </a:tblGrid>
              <a:tr h="33250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  <a:noFill/>
                  </a:tcPr>
                </a:tc>
              </a:tr>
              <a:tr h="3562597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Произведена реконструкция посадочной площадки в г.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Сусуман</a:t>
                      </a:r>
                      <a:endParaRPr lang="ru-RU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Внесены соответствующие изменения в аэронавигационный паспорт</a:t>
                      </a:r>
                      <a:endParaRPr lang="ru-RU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52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847"/>
              </p:ext>
            </p:extLst>
          </p:nvPr>
        </p:nvGraphicFramePr>
        <p:xfrm>
          <a:off x="-2" y="0"/>
          <a:ext cx="5652656" cy="6852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6328"/>
                <a:gridCol w="2826328"/>
              </a:tblGrid>
              <a:tr h="293320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Произведено вылетов санитарной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авиации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Эвакуировано</a:t>
                      </a:r>
                      <a:r>
                        <a:rPr lang="ru-RU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пациентов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93320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Общий налет</a:t>
                      </a:r>
                      <a:endParaRPr lang="ru-RU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 том числе детей</a:t>
                      </a:r>
                      <a:endParaRPr lang="ru-RU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85652">
                <a:tc gridSpan="2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Расходы бюджета Магаданской области, за исключением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софинансирования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проекта, составили 45 024 тысячи рублей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87544531"/>
              </p:ext>
            </p:extLst>
          </p:nvPr>
        </p:nvGraphicFramePr>
        <p:xfrm>
          <a:off x="761999" y="1568533"/>
          <a:ext cx="4128654" cy="275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02412"/>
              </p:ext>
            </p:extLst>
          </p:nvPr>
        </p:nvGraphicFramePr>
        <p:xfrm>
          <a:off x="1605147" y="2164773"/>
          <a:ext cx="2442358" cy="1559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179"/>
                <a:gridCol w="1221179"/>
              </a:tblGrid>
              <a:tr h="779978"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109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137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79978"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510,5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18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006685"/>
              </p:ext>
            </p:extLst>
          </p:nvPr>
        </p:nvGraphicFramePr>
        <p:xfrm>
          <a:off x="5652654" y="3464"/>
          <a:ext cx="3491345" cy="6848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1345"/>
              </a:tblGrid>
              <a:tr h="44260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КОЛИЧЕСТВО САНИТАРНЫХ ЧЕЙСОВ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22566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реализацию проекта в 2018 году выделено</a:t>
                      </a: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123 292 800 рублей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20263097"/>
              </p:ext>
            </p:extLst>
          </p:nvPr>
        </p:nvGraphicFramePr>
        <p:xfrm>
          <a:off x="5969114" y="760021"/>
          <a:ext cx="2939570" cy="3560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26114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" y="0"/>
            <a:ext cx="91897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662" y="1151906"/>
            <a:ext cx="517764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СПАСИБО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ЗА ВНИМАНИЕ!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23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735</Words>
  <Application>Microsoft Office PowerPoint</Application>
  <PresentationFormat>Экран (4:3)</PresentationFormat>
  <Paragraphs>86</Paragraphs>
  <Slides>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user</cp:lastModifiedBy>
  <cp:revision>8</cp:revision>
  <dcterms:created xsi:type="dcterms:W3CDTF">2018-02-01T17:28:54Z</dcterms:created>
  <dcterms:modified xsi:type="dcterms:W3CDTF">2018-02-02T01:08:47Z</dcterms:modified>
</cp:coreProperties>
</file>